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61" r:id="rId6"/>
    <p:sldId id="265" r:id="rId7"/>
    <p:sldId id="262" r:id="rId8"/>
    <p:sldId id="277" r:id="rId9"/>
    <p:sldId id="263" r:id="rId10"/>
    <p:sldId id="270" r:id="rId11"/>
    <p:sldId id="279" r:id="rId12"/>
    <p:sldId id="273" r:id="rId13"/>
    <p:sldId id="276" r:id="rId14"/>
    <p:sldId id="267" r:id="rId15"/>
    <p:sldId id="268" r:id="rId16"/>
    <p:sldId id="271" r:id="rId17"/>
    <p:sldId id="269" r:id="rId18"/>
    <p:sldId id="283" r:id="rId19"/>
    <p:sldId id="285" r:id="rId20"/>
    <p:sldId id="274"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枝楠子" initials="枝"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C7A0"/>
    <a:srgbClr val="52618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27" autoAdjust="0"/>
  </p:normalViewPr>
  <p:slideViewPr>
    <p:cSldViewPr snapToGrid="0" showGuides="1">
      <p:cViewPr varScale="1">
        <p:scale>
          <a:sx n="59" d="100"/>
          <a:sy n="59" d="100"/>
        </p:scale>
        <p:origin x="-72" y="-618"/>
      </p:cViewPr>
      <p:guideLst>
        <p:guide orient="horz" pos="2108"/>
        <p:guide pos="3876"/>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7EDBB-4C7E-458C-8081-732E81F2C98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64D19-9D93-47A8-8EC6-5175BEEC192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xiazai/" TargetMode="External"/><Relationship Id="rId8" Type="http://schemas.openxmlformats.org/officeDocument/2006/relationships/hyperlink" Target="http://www.1ppt.com/tubiao/" TargetMode="External"/><Relationship Id="rId7" Type="http://schemas.openxmlformats.org/officeDocument/2006/relationships/hyperlink" Target="http://www.1ppt.com/beijing/" TargetMode="External"/><Relationship Id="rId6" Type="http://schemas.openxmlformats.org/officeDocument/2006/relationships/hyperlink" Target="http://www.1ppt.com/sucai/" TargetMode="External"/><Relationship Id="rId5" Type="http://schemas.openxmlformats.org/officeDocument/2006/relationships/hyperlink" Target="http://www.1ppt.com/jieri/" TargetMode="External"/><Relationship Id="rId4" Type="http://schemas.openxmlformats.org/officeDocument/2006/relationships/hyperlink" Target="http://www.1ppt.com/hangye/" TargetMode="External"/><Relationship Id="rId3" Type="http://schemas.openxmlformats.org/officeDocument/2006/relationships/hyperlink" Target="http://www.1ppt.com/moban/" TargetMode="External"/><Relationship Id="rId2" Type="http://schemas.openxmlformats.org/officeDocument/2006/relationships/notesMaster" Target="../notesMasters/notesMaster1.xml"/><Relationship Id="rId18" Type="http://schemas.openxmlformats.org/officeDocument/2006/relationships/hyperlink" Target="http://www.1ppt.com/ziti/" TargetMode="External"/><Relationship Id="rId17" Type="http://schemas.openxmlformats.org/officeDocument/2006/relationships/hyperlink" Target="http://www.1ppt.com/jiaoan/" TargetMode="External"/><Relationship Id="rId16" Type="http://schemas.openxmlformats.org/officeDocument/2006/relationships/hyperlink" Target="http://www.1ppt.com/shiti/" TargetMode="External"/><Relationship Id="rId15" Type="http://schemas.openxmlformats.org/officeDocument/2006/relationships/hyperlink" Target="http://www.1ppt.com/shouchaobao/"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excel/" TargetMode="External"/><Relationship Id="rId11" Type="http://schemas.openxmlformats.org/officeDocument/2006/relationships/hyperlink" Target="http://www.1ppt.com/word/" TargetMode="External"/><Relationship Id="rId10" Type="http://schemas.openxmlformats.org/officeDocument/2006/relationships/hyperlink" Target="http://www.1ppt.com/powerpoint/" TargetMode="Externa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0F864D19-9D93-47A8-8EC6-5175BEEC19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7B4A21-C178-4EF4-9692-581FD3539F5E}" type="slidenum">
              <a:rPr lang="zh-CN" altLang="en-US" smtClean="0"/>
            </a:fld>
            <a:endParaRPr lang="zh-CN" altLang="en-US"/>
          </a:p>
        </p:txBody>
      </p:sp>
      <p:sp>
        <p:nvSpPr>
          <p:cNvPr id="11" name="矩形 10"/>
          <p:cNvSpPr/>
          <p:nvPr userDrawn="1"/>
        </p:nvSpPr>
        <p:spPr>
          <a:xfrm>
            <a:off x="8712796" y="4459951"/>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640CAB6-B07E-4BA4-BC4B-DDB8D129D5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CAB6-B07E-4BA4-BC4B-DDB8D129D5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B4A21-C178-4EF4-9692-581FD3539F5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83185" y="1627505"/>
            <a:ext cx="9920605" cy="2353310"/>
          </a:xfrm>
          <a:prstGeom prst="rect">
            <a:avLst/>
          </a:prstGeom>
          <a:noFill/>
        </p:spPr>
        <p:txBody>
          <a:bodyPr wrap="square" rtlCol="0">
            <a:spAutoFit/>
          </a:bodyPr>
          <a:lstStyle/>
          <a:p>
            <a:pPr algn="dist" fontAlgn="auto">
              <a:lnSpc>
                <a:spcPct val="150000"/>
              </a:lnSpc>
            </a:pPr>
            <a:r>
              <a:rPr lang="zh-CN" altLang="en-US" sz="5400" b="1" dirty="0">
                <a:solidFill>
                  <a:srgbClr val="526188"/>
                </a:solidFill>
                <a:latin typeface="黑体" panose="02010609060101010101" charset="-122"/>
                <a:ea typeface="黑体" panose="02010609060101010101" charset="-122"/>
                <a:cs typeface="+mn-ea"/>
                <a:sym typeface="+mn-lt"/>
              </a:rPr>
              <a:t>人工智能背景下的劳动教育：</a:t>
            </a:r>
            <a:endParaRPr lang="zh-CN" altLang="en-US" sz="5400" b="1" dirty="0">
              <a:solidFill>
                <a:srgbClr val="526188"/>
              </a:solidFill>
              <a:latin typeface="黑体" panose="02010609060101010101" charset="-122"/>
              <a:ea typeface="黑体" panose="02010609060101010101" charset="-122"/>
              <a:cs typeface="+mn-ea"/>
              <a:sym typeface="+mn-lt"/>
            </a:endParaRPr>
          </a:p>
          <a:p>
            <a:pPr algn="dist" fontAlgn="auto">
              <a:lnSpc>
                <a:spcPct val="150000"/>
              </a:lnSpc>
            </a:pPr>
            <a:endParaRPr lang="zh-CN" altLang="en-US" sz="4400" b="1" dirty="0">
              <a:solidFill>
                <a:srgbClr val="526188"/>
              </a:solidFill>
              <a:latin typeface="黑体" panose="02010609060101010101" charset="-122"/>
              <a:ea typeface="黑体" panose="02010609060101010101" charset="-122"/>
              <a:cs typeface="+mn-ea"/>
              <a:sym typeface="+mn-lt"/>
            </a:endParaRPr>
          </a:p>
        </p:txBody>
      </p:sp>
      <p:sp>
        <p:nvSpPr>
          <p:cNvPr id="23" name="文本框 22"/>
          <p:cNvSpPr txBox="1"/>
          <p:nvPr/>
        </p:nvSpPr>
        <p:spPr>
          <a:xfrm>
            <a:off x="6276340" y="5057775"/>
            <a:ext cx="3642995" cy="368300"/>
          </a:xfrm>
          <a:prstGeom prst="rect">
            <a:avLst/>
          </a:prstGeom>
          <a:noFill/>
        </p:spPr>
        <p:txBody>
          <a:bodyPr wrap="square" rtlCol="0">
            <a:spAutoFit/>
          </a:bodyPr>
          <a:lstStyle/>
          <a:p>
            <a:pPr algn="dist"/>
            <a:r>
              <a:rPr lang="zh-CN" altLang="en-US" b="1" dirty="0">
                <a:solidFill>
                  <a:schemeClr val="bg2">
                    <a:lumMod val="50000"/>
                  </a:schemeClr>
                </a:solidFill>
                <a:cs typeface="+mn-ea"/>
                <a:sym typeface="+mn-lt"/>
              </a:rPr>
              <a:t>汇报人</a:t>
            </a:r>
            <a:r>
              <a:rPr lang="zh-CN" altLang="en-US" b="1" dirty="0" smtClean="0">
                <a:solidFill>
                  <a:schemeClr val="bg2">
                    <a:lumMod val="50000"/>
                  </a:schemeClr>
                </a:solidFill>
                <a:cs typeface="+mn-ea"/>
                <a:sym typeface="+mn-lt"/>
              </a:rPr>
              <a:t>：卢博雅</a:t>
            </a:r>
            <a:r>
              <a:rPr lang="en-US" altLang="zh-CN" b="1" dirty="0" smtClean="0">
                <a:solidFill>
                  <a:schemeClr val="bg2">
                    <a:lumMod val="50000"/>
                  </a:schemeClr>
                </a:solidFill>
                <a:cs typeface="+mn-ea"/>
                <a:sym typeface="+mn-lt"/>
              </a:rPr>
              <a:t>  </a:t>
            </a:r>
            <a:r>
              <a:rPr lang="zh-CN" altLang="en-US" b="1" dirty="0" smtClean="0">
                <a:solidFill>
                  <a:schemeClr val="bg2">
                    <a:lumMod val="50000"/>
                  </a:schemeClr>
                </a:solidFill>
                <a:cs typeface="+mn-ea"/>
                <a:sym typeface="+mn-lt"/>
              </a:rPr>
              <a:t>杭州师范大学</a:t>
            </a:r>
            <a:endParaRPr lang="zh-CN" altLang="en-US" b="1" dirty="0" smtClean="0">
              <a:solidFill>
                <a:schemeClr val="bg2">
                  <a:lumMod val="50000"/>
                </a:schemeClr>
              </a:solidFill>
              <a:cs typeface="+mn-ea"/>
              <a:sym typeface="+mn-lt"/>
            </a:endParaRPr>
          </a:p>
        </p:txBody>
      </p:sp>
      <p:cxnSp>
        <p:nvCxnSpPr>
          <p:cNvPr id="24" name="直接连接符 23"/>
          <p:cNvCxnSpPr/>
          <p:nvPr/>
        </p:nvCxnSpPr>
        <p:spPr>
          <a:xfrm flipV="1">
            <a:off x="6419256" y="4502417"/>
            <a:ext cx="3335655" cy="36195"/>
          </a:xfrm>
          <a:prstGeom prst="line">
            <a:avLst/>
          </a:prstGeom>
          <a:ln w="31750">
            <a:solidFill>
              <a:srgbClr val="52618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754235" y="1685290"/>
            <a:ext cx="2371725" cy="3684270"/>
            <a:chOff x="6698566" y="879190"/>
            <a:chExt cx="5413138" cy="5516679"/>
          </a:xfrm>
        </p:grpSpPr>
        <p:pic>
          <p:nvPicPr>
            <p:cNvPr id="35" name="图片 34"/>
            <p:cNvPicPr>
              <a:picLocks noChangeAspect="1"/>
            </p:cNvPicPr>
            <p:nvPr/>
          </p:nvPicPr>
          <p:blipFill>
            <a:blip r:embed="rId1"/>
            <a:stretch>
              <a:fillRect/>
            </a:stretch>
          </p:blipFill>
          <p:spPr>
            <a:xfrm>
              <a:off x="8811925" y="5470844"/>
              <a:ext cx="573074" cy="652329"/>
            </a:xfrm>
            <a:prstGeom prst="rect">
              <a:avLst/>
            </a:prstGeom>
          </p:spPr>
        </p:pic>
        <p:pic>
          <p:nvPicPr>
            <p:cNvPr id="33" name="图片 32"/>
            <p:cNvPicPr>
              <a:picLocks noChangeAspect="1"/>
            </p:cNvPicPr>
            <p:nvPr/>
          </p:nvPicPr>
          <p:blipFill>
            <a:blip r:embed="rId2"/>
            <a:stretch>
              <a:fillRect/>
            </a:stretch>
          </p:blipFill>
          <p:spPr>
            <a:xfrm>
              <a:off x="7482862" y="4565388"/>
              <a:ext cx="1453694" cy="1243754"/>
            </a:xfrm>
            <a:prstGeom prst="rect">
              <a:avLst/>
            </a:prstGeom>
          </p:spPr>
        </p:pic>
        <p:pic>
          <p:nvPicPr>
            <p:cNvPr id="31" name="图片 30"/>
            <p:cNvPicPr>
              <a:picLocks noChangeAspect="1"/>
            </p:cNvPicPr>
            <p:nvPr/>
          </p:nvPicPr>
          <p:blipFill>
            <a:blip r:embed="rId3"/>
            <a:stretch>
              <a:fillRect/>
            </a:stretch>
          </p:blipFill>
          <p:spPr>
            <a:xfrm>
              <a:off x="6698566" y="879190"/>
              <a:ext cx="3867526" cy="3331999"/>
            </a:xfrm>
            <a:prstGeom prst="rect">
              <a:avLst/>
            </a:prstGeom>
          </p:spPr>
        </p:pic>
        <p:pic>
          <p:nvPicPr>
            <p:cNvPr id="9" name="图片 8"/>
            <p:cNvPicPr>
              <a:picLocks noChangeAspect="1"/>
            </p:cNvPicPr>
            <p:nvPr/>
          </p:nvPicPr>
          <p:blipFill>
            <a:blip r:embed="rId4">
              <a:duotone>
                <a:prstClr val="black"/>
                <a:srgbClr val="D9C3A5">
                  <a:tint val="50000"/>
                  <a:satMod val="180000"/>
                </a:srgbClr>
              </a:duotone>
            </a:blip>
            <a:stretch>
              <a:fillRect/>
            </a:stretch>
          </p:blipFill>
          <p:spPr>
            <a:xfrm>
              <a:off x="8573882" y="1163090"/>
              <a:ext cx="2993311" cy="2111678"/>
            </a:xfrm>
            <a:prstGeom prst="rect">
              <a:avLst/>
            </a:prstGeom>
          </p:spPr>
        </p:pic>
        <p:pic>
          <p:nvPicPr>
            <p:cNvPr id="32" name="图片 31"/>
            <p:cNvPicPr>
              <a:picLocks noChangeAspect="1"/>
            </p:cNvPicPr>
            <p:nvPr/>
          </p:nvPicPr>
          <p:blipFill>
            <a:blip r:embed="rId5"/>
            <a:stretch>
              <a:fillRect/>
            </a:stretch>
          </p:blipFill>
          <p:spPr>
            <a:xfrm>
              <a:off x="8520929" y="3298201"/>
              <a:ext cx="3590775" cy="3097668"/>
            </a:xfrm>
            <a:prstGeom prst="rect">
              <a:avLst/>
            </a:prstGeom>
          </p:spPr>
        </p:pic>
      </p:grpSp>
      <p:sp>
        <p:nvSpPr>
          <p:cNvPr id="3" name="文本框 2"/>
          <p:cNvSpPr txBox="1"/>
          <p:nvPr/>
        </p:nvSpPr>
        <p:spPr>
          <a:xfrm>
            <a:off x="1789430" y="3155950"/>
            <a:ext cx="6169660" cy="768350"/>
          </a:xfrm>
          <a:prstGeom prst="rect">
            <a:avLst/>
          </a:prstGeom>
          <a:noFill/>
        </p:spPr>
        <p:txBody>
          <a:bodyPr wrap="square" rtlCol="0">
            <a:spAutoFit/>
          </a:bodyPr>
          <a:p>
            <a:r>
              <a:rPr lang="zh-CN" altLang="en-US" sz="4400" b="1">
                <a:solidFill>
                  <a:srgbClr val="526188"/>
                </a:solidFill>
                <a:latin typeface="黑体" panose="02010609060101010101" charset="-122"/>
                <a:ea typeface="黑体" panose="02010609060101010101" charset="-122"/>
              </a:rPr>
              <a:t>内涵、问题与推进路径</a:t>
            </a:r>
            <a:endParaRPr lang="zh-CN" altLang="en-US" sz="4400" b="1">
              <a:solidFill>
                <a:srgbClr val="526188"/>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6573520" cy="548814"/>
            <a:chOff x="384176" y="265897"/>
            <a:chExt cx="6573520" cy="548814"/>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824866" y="265897"/>
              <a:ext cx="6132830" cy="521970"/>
            </a:xfrm>
            <a:prstGeom prst="rect">
              <a:avLst/>
            </a:prstGeom>
            <a:noFill/>
          </p:spPr>
          <p:txBody>
            <a:bodyPr wrap="square" rtlCol="0">
              <a:spAutoFit/>
            </a:bodyPr>
            <a:lstStyle/>
            <a:p>
              <a:pPr algn="dist"/>
              <a:r>
                <a:rPr lang="zh-CN" altLang="en-US" sz="2800" b="1" dirty="0">
                  <a:solidFill>
                    <a:srgbClr val="526188"/>
                  </a:solidFill>
                  <a:cs typeface="+mn-ea"/>
                  <a:sym typeface="+mn-lt"/>
                </a:rPr>
                <a:t>人工智能背景下劳动教育的推进路径</a:t>
              </a:r>
              <a:endParaRPr lang="zh-CN" altLang="en-US" sz="2800" b="1" dirty="0">
                <a:solidFill>
                  <a:srgbClr val="526188"/>
                </a:solidFill>
                <a:cs typeface="+mn-ea"/>
                <a:sym typeface="+mn-lt"/>
              </a:endParaRPr>
            </a:p>
          </p:txBody>
        </p:sp>
      </p:grpSp>
      <p:grpSp>
        <p:nvGrpSpPr>
          <p:cNvPr id="28" name="组合 27"/>
          <p:cNvGrpSpPr/>
          <p:nvPr/>
        </p:nvGrpSpPr>
        <p:grpSpPr>
          <a:xfrm>
            <a:off x="832696" y="1801002"/>
            <a:ext cx="10546502" cy="2158677"/>
            <a:chOff x="832696" y="1934352"/>
            <a:chExt cx="10546502" cy="2158677"/>
          </a:xfrm>
        </p:grpSpPr>
        <p:cxnSp>
          <p:nvCxnSpPr>
            <p:cNvPr id="7" name="直接连接符 6"/>
            <p:cNvCxnSpPr/>
            <p:nvPr/>
          </p:nvCxnSpPr>
          <p:spPr>
            <a:xfrm>
              <a:off x="1867746" y="2160291"/>
              <a:ext cx="0" cy="1146629"/>
            </a:xfrm>
            <a:prstGeom prst="line">
              <a:avLst/>
            </a:prstGeom>
            <a:ln w="28575">
              <a:solidFill>
                <a:srgbClr val="526188"/>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94089" y="2160291"/>
              <a:ext cx="0" cy="1932738"/>
            </a:xfrm>
            <a:prstGeom prst="line">
              <a:avLst/>
            </a:prstGeom>
            <a:ln w="28575">
              <a:solidFill>
                <a:srgbClr val="E7C7A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1403" y="2160291"/>
              <a:ext cx="0" cy="1146629"/>
            </a:xfrm>
            <a:prstGeom prst="line">
              <a:avLst/>
            </a:prstGeom>
            <a:ln w="28575">
              <a:solidFill>
                <a:srgbClr val="526188"/>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217746" y="2160291"/>
              <a:ext cx="0" cy="1932738"/>
            </a:xfrm>
            <a:prstGeom prst="line">
              <a:avLst/>
            </a:prstGeom>
            <a:ln w="28575">
              <a:solidFill>
                <a:srgbClr val="E7C7A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315061" y="2160291"/>
              <a:ext cx="0" cy="1146629"/>
            </a:xfrm>
            <a:prstGeom prst="line">
              <a:avLst/>
            </a:prstGeom>
            <a:ln w="28575">
              <a:solidFill>
                <a:srgbClr val="526188"/>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32696" y="1934352"/>
              <a:ext cx="10546502" cy="400111"/>
              <a:chOff x="658527" y="1977894"/>
              <a:chExt cx="10546502" cy="400111"/>
            </a:xfrm>
          </p:grpSpPr>
          <p:sp>
            <p:nvSpPr>
              <p:cNvPr id="3" name="矩形 2"/>
              <p:cNvSpPr/>
              <p:nvPr/>
            </p:nvSpPr>
            <p:spPr>
              <a:xfrm>
                <a:off x="658527" y="1977894"/>
                <a:ext cx="2084673" cy="400111"/>
              </a:xfrm>
              <a:prstGeom prst="rect">
                <a:avLst/>
              </a:prstGeom>
              <a:solidFill>
                <a:srgbClr val="5261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743200" y="1977894"/>
                <a:ext cx="2084673" cy="400111"/>
              </a:xfrm>
              <a:prstGeom prst="rect">
                <a:avLst/>
              </a:prstGeom>
              <a:solidFill>
                <a:srgbClr val="E7C7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4827873" y="1977894"/>
                <a:ext cx="2084673" cy="400111"/>
              </a:xfrm>
              <a:prstGeom prst="rect">
                <a:avLst/>
              </a:prstGeom>
              <a:solidFill>
                <a:srgbClr val="5261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912546" y="1977894"/>
                <a:ext cx="2084673" cy="400111"/>
              </a:xfrm>
              <a:prstGeom prst="rect">
                <a:avLst/>
              </a:prstGeom>
              <a:solidFill>
                <a:srgbClr val="E7C7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箭头: 五边形 4"/>
              <p:cNvSpPr/>
              <p:nvPr/>
            </p:nvSpPr>
            <p:spPr>
              <a:xfrm>
                <a:off x="8997219" y="1977894"/>
                <a:ext cx="2207810" cy="400111"/>
              </a:xfrm>
              <a:prstGeom prst="homePlate">
                <a:avLst/>
              </a:prstGeom>
              <a:solidFill>
                <a:srgbClr val="52618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5" name="文本框 34"/>
          <p:cNvSpPr txBox="1"/>
          <p:nvPr/>
        </p:nvSpPr>
        <p:spPr>
          <a:xfrm>
            <a:off x="234950" y="3300095"/>
            <a:ext cx="3247390" cy="70675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fontAlgn="auto">
              <a:lnSpc>
                <a:spcPct val="100000"/>
              </a:lnSpc>
            </a:pPr>
            <a:r>
              <a:rPr lang="en-US" altLang="zh-CN" sz="2000" dirty="0">
                <a:latin typeface="黑体" panose="02010609060101010101" charset="-122"/>
                <a:ea typeface="黑体" panose="02010609060101010101" charset="-122"/>
                <a:cs typeface="+mn-ea"/>
                <a:sym typeface="+mn-lt"/>
              </a:rPr>
              <a:t>筛选教学内容</a:t>
            </a:r>
            <a:endParaRPr lang="en-US" altLang="zh-CN" sz="2000" dirty="0">
              <a:latin typeface="黑体" panose="02010609060101010101" charset="-122"/>
              <a:ea typeface="黑体" panose="02010609060101010101" charset="-122"/>
              <a:cs typeface="+mn-ea"/>
              <a:sym typeface="+mn-lt"/>
            </a:endParaRPr>
          </a:p>
          <a:p>
            <a:pPr algn="ctr" fontAlgn="auto">
              <a:lnSpc>
                <a:spcPct val="100000"/>
              </a:lnSpc>
            </a:pPr>
            <a:r>
              <a:rPr lang="en-US" altLang="zh-CN" sz="2000" dirty="0">
                <a:latin typeface="黑体" panose="02010609060101010101" charset="-122"/>
                <a:ea typeface="黑体" panose="02010609060101010101" charset="-122"/>
                <a:cs typeface="+mn-ea"/>
                <a:sym typeface="+mn-lt"/>
              </a:rPr>
              <a:t>合理利用资源</a:t>
            </a:r>
            <a:endParaRPr lang="en-US" altLang="zh-CN" sz="2000" dirty="0">
              <a:latin typeface="黑体" panose="02010609060101010101" charset="-122"/>
              <a:ea typeface="黑体" panose="02010609060101010101" charset="-122"/>
              <a:cs typeface="+mn-ea"/>
              <a:sym typeface="+mn-lt"/>
            </a:endParaRPr>
          </a:p>
        </p:txBody>
      </p:sp>
      <p:sp>
        <p:nvSpPr>
          <p:cNvPr id="38" name="文本框 37"/>
          <p:cNvSpPr txBox="1"/>
          <p:nvPr/>
        </p:nvSpPr>
        <p:spPr>
          <a:xfrm>
            <a:off x="4765040" y="3265805"/>
            <a:ext cx="2729230" cy="70675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fontAlgn="auto">
              <a:lnSpc>
                <a:spcPct val="100000"/>
              </a:lnSpc>
            </a:pPr>
            <a:r>
              <a:rPr lang="en-US" altLang="zh-CN" sz="2000" dirty="0">
                <a:latin typeface="黑体" panose="02010609060101010101" charset="-122"/>
                <a:ea typeface="黑体" panose="02010609060101010101" charset="-122"/>
                <a:cs typeface="+mn-ea"/>
                <a:sym typeface="+mn-lt"/>
              </a:rPr>
              <a:t>打造师资队伍</a:t>
            </a:r>
            <a:endParaRPr lang="en-US" altLang="zh-CN" sz="2000" dirty="0">
              <a:latin typeface="黑体" panose="02010609060101010101" charset="-122"/>
              <a:ea typeface="黑体" panose="02010609060101010101" charset="-122"/>
              <a:cs typeface="+mn-ea"/>
              <a:sym typeface="+mn-lt"/>
            </a:endParaRPr>
          </a:p>
          <a:p>
            <a:pPr algn="ctr" fontAlgn="auto">
              <a:lnSpc>
                <a:spcPct val="100000"/>
              </a:lnSpc>
            </a:pPr>
            <a:r>
              <a:rPr lang="en-US" altLang="zh-CN" sz="2000" dirty="0">
                <a:latin typeface="黑体" panose="02010609060101010101" charset="-122"/>
                <a:ea typeface="黑体" panose="02010609060101010101" charset="-122"/>
                <a:cs typeface="+mn-ea"/>
                <a:sym typeface="+mn-lt"/>
              </a:rPr>
              <a:t>提高教师信息素质</a:t>
            </a:r>
            <a:endParaRPr lang="en-US" altLang="zh-CN" sz="2000" dirty="0">
              <a:latin typeface="黑体" panose="02010609060101010101" charset="-122"/>
              <a:ea typeface="黑体" panose="02010609060101010101" charset="-122"/>
              <a:cs typeface="+mn-ea"/>
              <a:sym typeface="+mn-lt"/>
            </a:endParaRPr>
          </a:p>
        </p:txBody>
      </p:sp>
      <p:sp>
        <p:nvSpPr>
          <p:cNvPr id="41" name="文本框 40"/>
          <p:cNvSpPr txBox="1"/>
          <p:nvPr/>
        </p:nvSpPr>
        <p:spPr>
          <a:xfrm>
            <a:off x="9223375" y="3426460"/>
            <a:ext cx="2183130" cy="70675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fontAlgn="auto">
              <a:lnSpc>
                <a:spcPct val="100000"/>
              </a:lnSpc>
            </a:pPr>
            <a:r>
              <a:rPr lang="en-US" altLang="zh-CN" sz="2000" dirty="0">
                <a:latin typeface="黑体" panose="02010609060101010101" charset="-122"/>
                <a:ea typeface="黑体" panose="02010609060101010101" charset="-122"/>
                <a:cs typeface="+mn-ea"/>
                <a:sym typeface="+mn-lt"/>
              </a:rPr>
              <a:t>实行监督</a:t>
            </a:r>
            <a:endParaRPr lang="en-US" altLang="zh-CN" sz="2000" dirty="0">
              <a:latin typeface="黑体" panose="02010609060101010101" charset="-122"/>
              <a:ea typeface="黑体" panose="02010609060101010101" charset="-122"/>
              <a:cs typeface="+mn-ea"/>
              <a:sym typeface="+mn-lt"/>
            </a:endParaRPr>
          </a:p>
          <a:p>
            <a:pPr algn="ctr" fontAlgn="auto">
              <a:lnSpc>
                <a:spcPct val="100000"/>
              </a:lnSpc>
            </a:pPr>
            <a:r>
              <a:rPr lang="en-US" altLang="zh-CN" sz="2000" dirty="0">
                <a:latin typeface="黑体" panose="02010609060101010101" charset="-122"/>
                <a:ea typeface="黑体" panose="02010609060101010101" charset="-122"/>
                <a:cs typeface="+mn-ea"/>
                <a:sym typeface="+mn-lt"/>
              </a:rPr>
              <a:t>建立评价体系</a:t>
            </a:r>
            <a:endParaRPr lang="en-US" altLang="zh-CN" sz="2000" dirty="0">
              <a:latin typeface="黑体" panose="02010609060101010101" charset="-122"/>
              <a:ea typeface="黑体" panose="02010609060101010101" charset="-122"/>
              <a:cs typeface="+mn-ea"/>
              <a:sym typeface="+mn-lt"/>
            </a:endParaRPr>
          </a:p>
        </p:txBody>
      </p:sp>
      <p:sp>
        <p:nvSpPr>
          <p:cNvPr id="44" name="文本框 43"/>
          <p:cNvSpPr txBox="1"/>
          <p:nvPr/>
        </p:nvSpPr>
        <p:spPr>
          <a:xfrm>
            <a:off x="6492875" y="4064635"/>
            <a:ext cx="3058160" cy="70675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fontAlgn="auto">
              <a:lnSpc>
                <a:spcPct val="100000"/>
              </a:lnSpc>
            </a:pPr>
            <a:r>
              <a:rPr lang="en-US" altLang="zh-CN" sz="2000" dirty="0">
                <a:latin typeface="黑体" panose="02010609060101010101" charset="-122"/>
                <a:ea typeface="黑体" panose="02010609060101010101" charset="-122"/>
                <a:cs typeface="黑体" panose="02010609060101010101" charset="-122"/>
                <a:sym typeface="+mn-lt"/>
              </a:rPr>
              <a:t>注重教育性</a:t>
            </a:r>
            <a:endParaRPr lang="en-US" altLang="zh-CN" sz="2000" dirty="0">
              <a:latin typeface="黑体" panose="02010609060101010101" charset="-122"/>
              <a:ea typeface="黑体" panose="02010609060101010101" charset="-122"/>
              <a:cs typeface="黑体" panose="02010609060101010101" charset="-122"/>
              <a:sym typeface="+mn-lt"/>
            </a:endParaRPr>
          </a:p>
          <a:p>
            <a:pPr algn="ctr" fontAlgn="auto">
              <a:lnSpc>
                <a:spcPct val="100000"/>
              </a:lnSpc>
            </a:pPr>
            <a:r>
              <a:rPr lang="en-US" altLang="zh-CN" sz="2000" dirty="0">
                <a:latin typeface="黑体" panose="02010609060101010101" charset="-122"/>
                <a:ea typeface="黑体" panose="02010609060101010101" charset="-122"/>
                <a:cs typeface="黑体" panose="02010609060101010101" charset="-122"/>
                <a:sym typeface="+mn-lt"/>
              </a:rPr>
              <a:t>学习主体为“共同体”</a:t>
            </a:r>
            <a:endParaRPr lang="en-US" altLang="zh-CN" sz="2000" dirty="0">
              <a:latin typeface="黑体" panose="02010609060101010101" charset="-122"/>
              <a:ea typeface="黑体" panose="02010609060101010101" charset="-122"/>
              <a:cs typeface="黑体" panose="02010609060101010101" charset="-122"/>
              <a:sym typeface="+mn-lt"/>
            </a:endParaRPr>
          </a:p>
        </p:txBody>
      </p:sp>
      <p:sp>
        <p:nvSpPr>
          <p:cNvPr id="47" name="文本框 46"/>
          <p:cNvSpPr txBox="1"/>
          <p:nvPr/>
        </p:nvSpPr>
        <p:spPr>
          <a:xfrm>
            <a:off x="2708275" y="4133215"/>
            <a:ext cx="2503170" cy="70675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fontAlgn="auto">
              <a:lnSpc>
                <a:spcPct val="100000"/>
              </a:lnSpc>
            </a:pPr>
            <a:r>
              <a:rPr lang="en-US" altLang="zh-CN" sz="2000" dirty="0">
                <a:latin typeface="黑体" panose="02010609060101010101" charset="-122"/>
                <a:ea typeface="黑体" panose="02010609060101010101" charset="-122"/>
                <a:cs typeface="+mn-ea"/>
                <a:sym typeface="+mn-lt"/>
              </a:rPr>
              <a:t>改变教育方式</a:t>
            </a:r>
            <a:endParaRPr lang="en-US" altLang="zh-CN" sz="2000" dirty="0">
              <a:latin typeface="黑体" panose="02010609060101010101" charset="-122"/>
              <a:ea typeface="黑体" panose="02010609060101010101" charset="-122"/>
              <a:cs typeface="+mn-ea"/>
              <a:sym typeface="+mn-lt"/>
            </a:endParaRPr>
          </a:p>
          <a:p>
            <a:pPr algn="ctr" fontAlgn="auto">
              <a:lnSpc>
                <a:spcPct val="100000"/>
              </a:lnSpc>
            </a:pPr>
            <a:r>
              <a:rPr lang="en-US" altLang="zh-CN" sz="2000" dirty="0">
                <a:latin typeface="黑体" panose="02010609060101010101" charset="-122"/>
                <a:ea typeface="黑体" panose="02010609060101010101" charset="-122"/>
                <a:cs typeface="+mn-ea"/>
                <a:sym typeface="+mn-lt"/>
              </a:rPr>
              <a:t>创建多样手段</a:t>
            </a:r>
            <a:endParaRPr lang="en-US" altLang="zh-CN" sz="2000" dirty="0">
              <a:latin typeface="黑体" panose="02010609060101010101" charset="-122"/>
              <a:ea typeface="黑体" panose="02010609060101010101" charset="-122"/>
              <a:cs typeface="+mn-ea"/>
              <a:sym typeface="+mn-lt"/>
            </a:endParaRPr>
          </a:p>
        </p:txBody>
      </p:sp>
      <p:sp>
        <p:nvSpPr>
          <p:cNvPr id="48" name="文本框 47"/>
          <p:cNvSpPr txBox="1"/>
          <p:nvPr/>
        </p:nvSpPr>
        <p:spPr>
          <a:xfrm>
            <a:off x="1704021" y="1801078"/>
            <a:ext cx="309880" cy="368300"/>
          </a:xfrm>
          <a:prstGeom prst="rect">
            <a:avLst/>
          </a:prstGeom>
          <a:noFill/>
        </p:spPr>
        <p:txBody>
          <a:bodyPr wrap="none" rtlCol="0">
            <a:spAutoFit/>
          </a:bodyPr>
          <a:lstStyle/>
          <a:p>
            <a:r>
              <a:rPr lang="en-US" altLang="zh-CN" b="1" dirty="0">
                <a:solidFill>
                  <a:schemeClr val="bg1"/>
                </a:solidFill>
                <a:cs typeface="+mn-ea"/>
                <a:sym typeface="+mn-lt"/>
              </a:rPr>
              <a:t>1</a:t>
            </a:r>
            <a:endParaRPr lang="en-US" altLang="zh-CN" b="1" dirty="0">
              <a:solidFill>
                <a:schemeClr val="bg1"/>
              </a:solidFill>
              <a:cs typeface="+mn-ea"/>
              <a:sym typeface="+mn-lt"/>
            </a:endParaRPr>
          </a:p>
        </p:txBody>
      </p:sp>
      <p:sp>
        <p:nvSpPr>
          <p:cNvPr id="49" name="文本框 48"/>
          <p:cNvSpPr txBox="1"/>
          <p:nvPr/>
        </p:nvSpPr>
        <p:spPr>
          <a:xfrm>
            <a:off x="3698467" y="1801078"/>
            <a:ext cx="309880" cy="368300"/>
          </a:xfrm>
          <a:prstGeom prst="rect">
            <a:avLst/>
          </a:prstGeom>
          <a:noFill/>
        </p:spPr>
        <p:txBody>
          <a:bodyPr wrap="none" rtlCol="0">
            <a:spAutoFit/>
          </a:bodyPr>
          <a:lstStyle/>
          <a:p>
            <a:r>
              <a:rPr lang="en-US" altLang="zh-CN" b="1" dirty="0">
                <a:solidFill>
                  <a:schemeClr val="bg1"/>
                </a:solidFill>
                <a:cs typeface="+mn-ea"/>
                <a:sym typeface="+mn-lt"/>
              </a:rPr>
              <a:t>2</a:t>
            </a:r>
            <a:endParaRPr lang="en-US" altLang="zh-CN" b="1" dirty="0">
              <a:solidFill>
                <a:schemeClr val="bg1"/>
              </a:solidFill>
              <a:cs typeface="+mn-ea"/>
              <a:sym typeface="+mn-lt"/>
            </a:endParaRPr>
          </a:p>
        </p:txBody>
      </p:sp>
      <p:sp>
        <p:nvSpPr>
          <p:cNvPr id="50" name="文本框 49"/>
          <p:cNvSpPr txBox="1"/>
          <p:nvPr/>
        </p:nvSpPr>
        <p:spPr>
          <a:xfrm>
            <a:off x="5974853" y="1801078"/>
            <a:ext cx="309880" cy="368300"/>
          </a:xfrm>
          <a:prstGeom prst="rect">
            <a:avLst/>
          </a:prstGeom>
          <a:noFill/>
        </p:spPr>
        <p:txBody>
          <a:bodyPr wrap="none" rtlCol="0">
            <a:spAutoFit/>
          </a:bodyPr>
          <a:lstStyle/>
          <a:p>
            <a:r>
              <a:rPr lang="en-US" altLang="zh-CN" b="1" dirty="0">
                <a:solidFill>
                  <a:schemeClr val="bg1"/>
                </a:solidFill>
                <a:cs typeface="+mn-ea"/>
                <a:sym typeface="+mn-lt"/>
              </a:rPr>
              <a:t>3</a:t>
            </a:r>
            <a:endParaRPr lang="en-US" altLang="zh-CN" b="1" dirty="0">
              <a:solidFill>
                <a:schemeClr val="bg1"/>
              </a:solidFill>
              <a:cs typeface="+mn-ea"/>
              <a:sym typeface="+mn-lt"/>
            </a:endParaRPr>
          </a:p>
        </p:txBody>
      </p:sp>
      <p:sp>
        <p:nvSpPr>
          <p:cNvPr id="51" name="文本框 50"/>
          <p:cNvSpPr txBox="1"/>
          <p:nvPr/>
        </p:nvSpPr>
        <p:spPr>
          <a:xfrm>
            <a:off x="7978775" y="1551305"/>
            <a:ext cx="300990" cy="645160"/>
          </a:xfrm>
          <a:prstGeom prst="rect">
            <a:avLst/>
          </a:prstGeom>
          <a:noFill/>
        </p:spPr>
        <p:txBody>
          <a:bodyPr wrap="square" rtlCol="0">
            <a:spAutoFit/>
          </a:bodyPr>
          <a:lstStyle/>
          <a:p>
            <a:r>
              <a:rPr lang="en-US" altLang="zh-CN" b="1" dirty="0">
                <a:solidFill>
                  <a:schemeClr val="bg1"/>
                </a:solidFill>
                <a:cs typeface="+mn-ea"/>
                <a:sym typeface="+mn-lt"/>
              </a:rPr>
              <a:t>   4</a:t>
            </a:r>
            <a:endParaRPr lang="zh-CN" altLang="en-US" b="1" dirty="0">
              <a:solidFill>
                <a:schemeClr val="bg1"/>
              </a:solidFill>
              <a:cs typeface="+mn-ea"/>
              <a:sym typeface="+mn-lt"/>
            </a:endParaRPr>
          </a:p>
        </p:txBody>
      </p:sp>
      <p:sp>
        <p:nvSpPr>
          <p:cNvPr id="52" name="文本框 51"/>
          <p:cNvSpPr txBox="1"/>
          <p:nvPr/>
        </p:nvSpPr>
        <p:spPr>
          <a:xfrm>
            <a:off x="10074740" y="1816953"/>
            <a:ext cx="436880" cy="368300"/>
          </a:xfrm>
          <a:prstGeom prst="rect">
            <a:avLst/>
          </a:prstGeom>
          <a:noFill/>
        </p:spPr>
        <p:txBody>
          <a:bodyPr wrap="none" rtlCol="0">
            <a:spAutoFit/>
          </a:bodyPr>
          <a:lstStyle/>
          <a:p>
            <a:r>
              <a:rPr lang="en-US" altLang="zh-CN" b="1" dirty="0">
                <a:solidFill>
                  <a:schemeClr val="bg1"/>
                </a:solidFill>
                <a:cs typeface="+mn-ea"/>
                <a:sym typeface="+mn-lt"/>
              </a:rPr>
              <a:t>  5</a:t>
            </a:r>
            <a:endParaRPr lang="en-US" altLang="zh-CN"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346076" y="349717"/>
            <a:ext cx="5259070" cy="522144"/>
            <a:chOff x="384176" y="292567"/>
            <a:chExt cx="5259070" cy="522144"/>
          </a:xfrm>
        </p:grpSpPr>
        <p:grpSp>
          <p:nvGrpSpPr>
            <p:cNvPr id="69" name="组合 68"/>
            <p:cNvGrpSpPr/>
            <p:nvPr/>
          </p:nvGrpSpPr>
          <p:grpSpPr>
            <a:xfrm>
              <a:off x="384176" y="307549"/>
              <a:ext cx="377371" cy="507162"/>
              <a:chOff x="899886" y="361978"/>
              <a:chExt cx="377371" cy="507162"/>
            </a:xfrm>
          </p:grpSpPr>
          <p:sp>
            <p:nvSpPr>
              <p:cNvPr id="73" name="等腰三角形 72"/>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等腰三角形 73"/>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文本框 28"/>
            <p:cNvSpPr txBox="1"/>
            <p:nvPr/>
          </p:nvSpPr>
          <p:spPr>
            <a:xfrm>
              <a:off x="761366" y="292567"/>
              <a:ext cx="4881880" cy="521970"/>
            </a:xfrm>
            <a:prstGeom prst="rect">
              <a:avLst/>
            </a:prstGeom>
            <a:noFill/>
          </p:spPr>
          <p:txBody>
            <a:bodyPr wrap="square" rtlCol="0">
              <a:spAutoFit/>
            </a:bodyPr>
            <a:lstStyle/>
            <a:p>
              <a:pPr algn="ctr"/>
              <a:r>
                <a:rPr lang="en-US" altLang="zh-CN" sz="2800" b="1" dirty="0">
                  <a:solidFill>
                    <a:srgbClr val="526188"/>
                  </a:solidFill>
                  <a:latin typeface="黑体" panose="02010609060101010101" charset="-122"/>
                  <a:ea typeface="黑体" panose="02010609060101010101" charset="-122"/>
                  <a:cs typeface="+mn-ea"/>
                  <a:sym typeface="+mn-lt"/>
                </a:rPr>
                <a:t>筛选教学内容  合理利用资源</a:t>
              </a:r>
              <a:endParaRPr lang="en-US" altLang="zh-CN" sz="2800" b="1" dirty="0">
                <a:solidFill>
                  <a:srgbClr val="526188"/>
                </a:solidFill>
                <a:latin typeface="黑体" panose="02010609060101010101" charset="-122"/>
                <a:ea typeface="黑体" panose="02010609060101010101" charset="-122"/>
                <a:cs typeface="+mn-ea"/>
                <a:sym typeface="+mn-lt"/>
              </a:endParaRPr>
            </a:p>
          </p:txBody>
        </p:sp>
      </p:grpSp>
      <p:sp>
        <p:nvSpPr>
          <p:cNvPr id="2" name="文本框 1"/>
          <p:cNvSpPr txBox="1"/>
          <p:nvPr/>
        </p:nvSpPr>
        <p:spPr>
          <a:xfrm>
            <a:off x="250190" y="1332230"/>
            <a:ext cx="4033520" cy="267652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fontAlgn="auto">
              <a:lnSpc>
                <a:spcPct val="150000"/>
              </a:lnSpc>
            </a:pPr>
            <a:r>
              <a:rPr lang="zh-CN" altLang="en-US" sz="2800">
                <a:latin typeface="黑体" panose="02010609060101010101" charset="-122"/>
                <a:ea typeface="黑体" panose="02010609060101010101" charset="-122"/>
              </a:rPr>
              <a:t>教学内容的选择三原则：</a:t>
            </a:r>
            <a:endParaRPr lang="zh-CN" altLang="en-US" sz="2800">
              <a:latin typeface="黑体" panose="02010609060101010101" charset="-122"/>
              <a:ea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适切性</a:t>
            </a:r>
            <a:endParaRPr lang="zh-CN" altLang="en-US" sz="2800">
              <a:latin typeface="黑体" panose="02010609060101010101" charset="-122"/>
              <a:ea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教育性</a:t>
            </a:r>
            <a:endParaRPr lang="zh-CN" altLang="en-US" sz="2800">
              <a:latin typeface="黑体" panose="02010609060101010101" charset="-122"/>
              <a:ea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灵活性</a:t>
            </a:r>
            <a:endParaRPr lang="zh-CN" altLang="en-US" sz="2800">
              <a:latin typeface="黑体" panose="02010609060101010101" charset="-122"/>
              <a:ea typeface="黑体" panose="02010609060101010101" charset="-122"/>
            </a:endParaRPr>
          </a:p>
        </p:txBody>
      </p:sp>
      <p:sp>
        <p:nvSpPr>
          <p:cNvPr id="3" name="文本框 2"/>
          <p:cNvSpPr txBox="1"/>
          <p:nvPr/>
        </p:nvSpPr>
        <p:spPr>
          <a:xfrm>
            <a:off x="5719445" y="1228725"/>
            <a:ext cx="3354705" cy="1383665"/>
          </a:xfrm>
          <a:prstGeom prst="rect">
            <a:avLst/>
          </a:prstGeom>
          <a:noFill/>
        </p:spPr>
        <p:txBody>
          <a:bodyPr wrap="square" rtlCol="0" anchor="t">
            <a:spAutoFit/>
          </a:bodyPr>
          <a:p>
            <a:pPr fontAlgn="auto">
              <a:lnSpc>
                <a:spcPct val="150000"/>
              </a:lnSpc>
            </a:pP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资源选择不当</a:t>
            </a:r>
            <a:endParaRPr lang="zh-CN" altLang="en-US" sz="2800">
              <a:latin typeface="黑体" panose="02010609060101010101" charset="-122"/>
              <a:ea typeface="黑体" panose="02010609060101010101" charset="-122"/>
            </a:endParaRPr>
          </a:p>
          <a:p>
            <a:pPr fontAlgn="auto">
              <a:lnSpc>
                <a:spcPct val="150000"/>
              </a:lnSpc>
            </a:pPr>
            <a:r>
              <a:rPr lang="en-US" altLang="zh-CN" sz="2800">
                <a:latin typeface="黑体" panose="02010609060101010101" charset="-122"/>
                <a:ea typeface="黑体" panose="02010609060101010101" charset="-122"/>
              </a:rPr>
              <a:t>·</a:t>
            </a:r>
            <a:r>
              <a:rPr lang="zh-CN" altLang="en-US" sz="2800">
                <a:latin typeface="黑体" panose="02010609060101010101" charset="-122"/>
                <a:ea typeface="黑体" panose="02010609060101010101" charset="-122"/>
              </a:rPr>
              <a:t>资源浪费</a:t>
            </a:r>
            <a:endParaRPr lang="zh-CN" altLang="en-US" sz="2800">
              <a:latin typeface="黑体" panose="02010609060101010101" charset="-122"/>
              <a:ea typeface="黑体" panose="02010609060101010101" charset="-122"/>
            </a:endParaRPr>
          </a:p>
        </p:txBody>
      </p:sp>
      <p:sp>
        <p:nvSpPr>
          <p:cNvPr id="4" name="文本框 3"/>
          <p:cNvSpPr txBox="1"/>
          <p:nvPr/>
        </p:nvSpPr>
        <p:spPr>
          <a:xfrm>
            <a:off x="5133975" y="3380740"/>
            <a:ext cx="6190615" cy="1814830"/>
          </a:xfrm>
          <a:prstGeom prst="rect">
            <a:avLst/>
          </a:prstGeom>
          <a:noFill/>
        </p:spPr>
        <p:txBody>
          <a:bodyPr wrap="square" rtlCol="0" anchor="t">
            <a:spAutoFit/>
          </a:bodyPr>
          <a:p>
            <a:r>
              <a:rPr lang="zh-CN" altLang="en-US" sz="2800">
                <a:latin typeface="黑体" panose="02010609060101010101" charset="-122"/>
                <a:ea typeface="黑体" panose="02010609060101010101" charset="-122"/>
              </a:rPr>
              <a:t>人工智能对劳动教育的</a:t>
            </a:r>
            <a:r>
              <a:rPr lang="zh-CN" altLang="en-US" sz="2800">
                <a:latin typeface="黑体" panose="02010609060101010101" charset="-122"/>
                <a:ea typeface="黑体" panose="02010609060101010101" charset="-122"/>
              </a:rPr>
              <a:t>相关知识进行分类、整理等，形成数据库。教师</a:t>
            </a:r>
            <a:r>
              <a:rPr lang="zh-CN" altLang="en-US" sz="2800">
                <a:latin typeface="黑体" panose="02010609060101010101" charset="-122"/>
                <a:ea typeface="黑体" panose="02010609060101010101" charset="-122"/>
                <a:sym typeface="+mn-ea"/>
              </a:rPr>
              <a:t>有一定的鉴别能力，</a:t>
            </a:r>
            <a:r>
              <a:rPr lang="zh-CN" altLang="en-US" sz="2800">
                <a:latin typeface="黑体" panose="02010609060101010101" charset="-122"/>
                <a:ea typeface="黑体" panose="02010609060101010101" charset="-122"/>
              </a:rPr>
              <a:t>对资源进行筛选、</a:t>
            </a:r>
            <a:r>
              <a:rPr lang="zh-CN" altLang="en-US" sz="2800">
                <a:latin typeface="黑体" panose="02010609060101010101" charset="-122"/>
                <a:ea typeface="黑体" panose="02010609060101010101" charset="-122"/>
              </a:rPr>
              <a:t>建构。</a:t>
            </a:r>
            <a:endParaRPr lang="zh-CN" altLang="en-US" sz="2800">
              <a:latin typeface="黑体" panose="02010609060101010101" charset="-122"/>
              <a:ea typeface="黑体" panose="02010609060101010101" charset="-122"/>
            </a:endParaRPr>
          </a:p>
        </p:txBody>
      </p:sp>
      <p:sp>
        <p:nvSpPr>
          <p:cNvPr id="7" name="文本框 6"/>
          <p:cNvSpPr txBox="1"/>
          <p:nvPr/>
        </p:nvSpPr>
        <p:spPr>
          <a:xfrm>
            <a:off x="8359775" y="1456055"/>
            <a:ext cx="1416050" cy="1444625"/>
          </a:xfrm>
          <a:prstGeom prst="rect">
            <a:avLst/>
          </a:prstGeom>
          <a:noFill/>
        </p:spPr>
        <p:txBody>
          <a:bodyPr wrap="square" rtlCol="0" anchor="t">
            <a:noAutofit/>
          </a:bodyPr>
          <a:p>
            <a:r>
              <a:rPr lang="zh-CN" altLang="en-US" sz="6600">
                <a:solidFill>
                  <a:srgbClr val="C00000"/>
                </a:solidFill>
                <a:latin typeface="Arial" panose="020B0604020202020204" pitchFamily="34" charset="0"/>
              </a:rPr>
              <a:t>×</a:t>
            </a:r>
            <a:endParaRPr lang="zh-CN" altLang="en-US" sz="6600">
              <a:solidFill>
                <a:srgbClr val="C00000"/>
              </a:solidFill>
              <a:latin typeface="Arial" panose="020B0604020202020204" pitchFamily="34" charset="0"/>
            </a:endParaRPr>
          </a:p>
        </p:txBody>
      </p:sp>
      <p:sp>
        <p:nvSpPr>
          <p:cNvPr id="8" name="下箭头 7"/>
          <p:cNvSpPr/>
          <p:nvPr/>
        </p:nvSpPr>
        <p:spPr>
          <a:xfrm>
            <a:off x="6809105" y="2571115"/>
            <a:ext cx="423545" cy="72517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solidFill>
                <a:schemeClr val="accent1">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16" name="组合 15"/>
          <p:cNvGrpSpPr/>
          <p:nvPr/>
        </p:nvGrpSpPr>
        <p:grpSpPr>
          <a:xfrm rot="0">
            <a:off x="346075" y="364490"/>
            <a:ext cx="377190" cy="507365"/>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1543685" y="1469390"/>
            <a:ext cx="10137775" cy="1014730"/>
          </a:xfrm>
          <a:prstGeom prst="rect">
            <a:avLst/>
          </a:prstGeom>
          <a:noFill/>
        </p:spPr>
        <p:txBody>
          <a:bodyPr wrap="square" rtlCol="0" anchor="t">
            <a:spAutoFit/>
          </a:bodyPr>
          <a:p>
            <a:pPr fontAlgn="auto">
              <a:lnSpc>
                <a:spcPct val="150000"/>
              </a:lnSpc>
            </a:pPr>
            <a:r>
              <a:rPr lang="zh-CN" altLang="en-US" sz="2000">
                <a:latin typeface="黑体" panose="02010609060101010101" charset="-122"/>
                <a:ea typeface="黑体" panose="02010609060101010101" charset="-122"/>
                <a:cs typeface="黑体" panose="02010609060101010101" charset="-122"/>
              </a:rPr>
              <a:t>目前即使很多学校具备教育技术，但是老师们上课还是采用较为传统的教学方式，比如播放PPT等，课程很少和信息技术进行整合，特别是劳动教育。</a:t>
            </a:r>
            <a:endParaRPr lang="zh-CN" altLang="en-US" sz="20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1637665" y="2827020"/>
            <a:ext cx="10297160" cy="2399665"/>
          </a:xfrm>
          <a:prstGeom prst="rect">
            <a:avLst/>
          </a:prstGeom>
          <a:noFill/>
        </p:spPr>
        <p:txBody>
          <a:bodyPr wrap="square" rtlCol="0" anchor="t">
            <a:spAutoFit/>
          </a:bodyPr>
          <a:p>
            <a:pPr fontAlgn="auto">
              <a:lnSpc>
                <a:spcPct val="150000"/>
              </a:lnSpc>
            </a:pPr>
            <a:r>
              <a:rPr lang="zh-CN" altLang="en-US" sz="2000">
                <a:latin typeface="黑体" panose="02010609060101010101" charset="-122"/>
                <a:ea typeface="黑体" panose="02010609060101010101" charset="-122"/>
              </a:rPr>
              <a:t>教师可以在</a:t>
            </a:r>
            <a:r>
              <a:rPr lang="zh-CN" altLang="en-US" sz="2000">
                <a:solidFill>
                  <a:srgbClr val="C00000"/>
                </a:solidFill>
                <a:latin typeface="黑体" panose="02010609060101010101" charset="-122"/>
                <a:ea typeface="黑体" panose="02010609060101010101" charset="-122"/>
              </a:rPr>
              <a:t>课前</a:t>
            </a:r>
            <a:r>
              <a:rPr lang="zh-CN" altLang="en-US" sz="2000">
                <a:latin typeface="黑体" panose="02010609060101010101" charset="-122"/>
                <a:ea typeface="黑体" panose="02010609060101010101" charset="-122"/>
              </a:rPr>
              <a:t>为本班学生建立相关的数据库，依靠人工智能计算对学生进行分析，并在精准分析的基础上，为不同的学生指定个性化的劳动方案。同时可以利用人工智能平台，让学生对劳动课程进行预习，利用虚拟技术为学生创设劳动情境，增强学生的学习兴趣和深入体验。</a:t>
            </a:r>
            <a:r>
              <a:rPr lang="zh-CN" altLang="en-US" sz="2000">
                <a:solidFill>
                  <a:srgbClr val="C00000"/>
                </a:solidFill>
                <a:latin typeface="黑体" panose="02010609060101010101" charset="-122"/>
                <a:ea typeface="黑体" panose="02010609060101010101" charset="-122"/>
              </a:rPr>
              <a:t>课中</a:t>
            </a:r>
            <a:r>
              <a:rPr lang="zh-CN" altLang="en-US" sz="2000">
                <a:latin typeface="黑体" panose="02010609060101010101" charset="-122"/>
                <a:ea typeface="黑体" panose="02010609060101010101" charset="-122"/>
              </a:rPr>
              <a:t>能将线上和线下相结合，带领学生亲自体验劳动。</a:t>
            </a:r>
            <a:r>
              <a:rPr lang="zh-CN" altLang="en-US" sz="2000">
                <a:solidFill>
                  <a:srgbClr val="C00000"/>
                </a:solidFill>
                <a:latin typeface="黑体" panose="02010609060101010101" charset="-122"/>
                <a:ea typeface="黑体" panose="02010609060101010101" charset="-122"/>
              </a:rPr>
              <a:t>课后</a:t>
            </a:r>
            <a:r>
              <a:rPr lang="zh-CN" altLang="en-US" sz="2000">
                <a:latin typeface="黑体" panose="02010609060101010101" charset="-122"/>
                <a:ea typeface="黑体" panose="02010609060101010101" charset="-122"/>
              </a:rPr>
              <a:t>利用人工智能算法对学生劳动学习的状态进行评估，并且提出建议和教学计划，有效地促进学生发展。</a:t>
            </a:r>
            <a:endParaRPr lang="zh-CN" altLang="en-US" sz="2000">
              <a:latin typeface="黑体" panose="02010609060101010101" charset="-122"/>
              <a:ea typeface="黑体" panose="02010609060101010101" charset="-122"/>
            </a:endParaRPr>
          </a:p>
        </p:txBody>
      </p:sp>
      <p:sp>
        <p:nvSpPr>
          <p:cNvPr id="9" name="文本框 8"/>
          <p:cNvSpPr txBox="1"/>
          <p:nvPr/>
        </p:nvSpPr>
        <p:spPr>
          <a:xfrm>
            <a:off x="911225" y="364490"/>
            <a:ext cx="6096000" cy="521970"/>
          </a:xfrm>
          <a:prstGeom prst="rect">
            <a:avLst/>
          </a:prstGeom>
          <a:noFill/>
        </p:spPr>
        <p:txBody>
          <a:bodyPr wrap="square" rtlCol="0" anchor="t">
            <a:spAutoFit/>
          </a:bodyPr>
          <a:p>
            <a:r>
              <a:rPr lang="zh-CN" altLang="en-US" sz="2800" b="1">
                <a:solidFill>
                  <a:srgbClr val="526188"/>
                </a:solidFill>
                <a:latin typeface="黑体" panose="02010609060101010101" charset="-122"/>
                <a:ea typeface="黑体" panose="02010609060101010101" charset="-122"/>
                <a:cs typeface="黑体" panose="02010609060101010101" charset="-122"/>
              </a:rPr>
              <a:t>改变教学方式</a:t>
            </a:r>
            <a:r>
              <a:rPr lang="en-US" altLang="zh-CN" sz="2800" b="1">
                <a:solidFill>
                  <a:srgbClr val="526188"/>
                </a:solidFill>
                <a:latin typeface="黑体" panose="02010609060101010101" charset="-122"/>
                <a:ea typeface="黑体" panose="02010609060101010101" charset="-122"/>
                <a:cs typeface="黑体" panose="02010609060101010101" charset="-122"/>
              </a:rPr>
              <a:t>  </a:t>
            </a:r>
            <a:r>
              <a:rPr lang="zh-CN" altLang="en-US" sz="2800" b="1">
                <a:solidFill>
                  <a:srgbClr val="526188"/>
                </a:solidFill>
                <a:latin typeface="黑体" panose="02010609060101010101" charset="-122"/>
                <a:ea typeface="黑体" panose="02010609060101010101" charset="-122"/>
                <a:cs typeface="黑体" panose="02010609060101010101" charset="-122"/>
              </a:rPr>
              <a:t>创设多样手段</a:t>
            </a:r>
            <a:endParaRPr lang="zh-CN" altLang="en-US" sz="2800" b="1">
              <a:solidFill>
                <a:srgbClr val="526188"/>
              </a:solidFill>
              <a:latin typeface="黑体" panose="02010609060101010101" charset="-122"/>
              <a:ea typeface="黑体" panose="02010609060101010101" charset="-122"/>
              <a:cs typeface="黑体" panose="02010609060101010101" charset="-122"/>
            </a:endParaRPr>
          </a:p>
        </p:txBody>
      </p:sp>
      <p:sp>
        <p:nvSpPr>
          <p:cNvPr id="10" name="koppt-任意多边形"/>
          <p:cNvSpPr/>
          <p:nvPr/>
        </p:nvSpPr>
        <p:spPr>
          <a:xfrm>
            <a:off x="652780" y="1182370"/>
            <a:ext cx="890905" cy="857250"/>
          </a:xfrm>
          <a:prstGeom prst="wedgeEllipseCallout">
            <a:avLst>
              <a:gd name="adj1" fmla="val -25046"/>
              <a:gd name="adj2" fmla="val 65698"/>
            </a:avLst>
          </a:prstGeom>
          <a:noFill/>
          <a:ln w="38100" cap="flat" cmpd="sng" algn="ctr">
            <a:solidFill>
              <a:srgbClr val="526188"/>
            </a:solidFill>
            <a:prstDash val="sysDot"/>
          </a:ln>
          <a:effectLst/>
        </p:spPr>
        <p:txBody>
          <a:bodyPr rot="0" spcFirstLastPara="0" vertOverflow="overflow" horzOverflow="overflow" vert="horz" wrap="square" lIns="45714" tIns="22858" rIns="45714" bIns="22858" numCol="1" spcCol="0" rtlCol="0" fromWordArt="0" anchor="ctr" anchorCtr="0" forceAA="0" compatLnSpc="1">
            <a:noAutofit/>
          </a:bodyPr>
          <a:p>
            <a:pPr marL="0" marR="0" lvl="0" indent="0" algn="ctr" defTabSz="457200" eaLnBrk="1" fontAlgn="base" latinLnBrk="0" hangingPunct="1">
              <a:lnSpc>
                <a:spcPct val="150000"/>
              </a:lnSpc>
              <a:spcBef>
                <a:spcPct val="0"/>
              </a:spcBef>
              <a:spcAft>
                <a:spcPct val="0"/>
              </a:spcAft>
              <a:buClrTx/>
              <a:buSzTx/>
              <a:buFontTx/>
              <a:buNone/>
              <a:defRPr/>
            </a:pPr>
            <a:endParaRPr kumimoji="0" lang="zh-CN" altLang="en-US" sz="900" b="0" i="0" u="none" strike="noStrike" kern="0" cap="none" spc="0" normalizeH="0" baseline="0" noProof="0" dirty="0">
              <a:ln>
                <a:noFill/>
              </a:ln>
              <a:solidFill>
                <a:srgbClr val="FFFFFF"/>
              </a:solidFill>
              <a:effectLst/>
              <a:uLnTx/>
              <a:uFillTx/>
              <a:latin typeface="Franklin Gothic Book" panose="020B0503020102020204"/>
              <a:ea typeface="黑体" panose="02010609060101010101" charset="-122"/>
              <a:cs typeface="+mn-ea"/>
              <a:sym typeface="+mn-lt"/>
            </a:endParaRPr>
          </a:p>
        </p:txBody>
      </p:sp>
      <p:sp>
        <p:nvSpPr>
          <p:cNvPr id="11" name="koppt-任意多边形"/>
          <p:cNvSpPr/>
          <p:nvPr/>
        </p:nvSpPr>
        <p:spPr>
          <a:xfrm>
            <a:off x="522605" y="2827020"/>
            <a:ext cx="1115060" cy="855980"/>
          </a:xfrm>
          <a:prstGeom prst="wedgeEllipseCallout">
            <a:avLst>
              <a:gd name="adj1" fmla="val -25046"/>
              <a:gd name="adj2" fmla="val 65698"/>
            </a:avLst>
          </a:prstGeom>
          <a:noFill/>
          <a:ln w="38100" cap="flat" cmpd="sng" algn="ctr">
            <a:solidFill>
              <a:srgbClr val="E7C7A0"/>
            </a:solidFill>
            <a:prstDash val="sysDot"/>
          </a:ln>
          <a:effectLst/>
        </p:spPr>
        <p:txBody>
          <a:bodyPr rot="0" spcFirstLastPara="0" vertOverflow="overflow" horzOverflow="overflow" vert="horz" wrap="square" lIns="45714" tIns="22858" rIns="45714" bIns="22858" numCol="1" spcCol="0" rtlCol="0" fromWordArt="0" anchor="ctr" anchorCtr="0" forceAA="0" compatLnSpc="1">
            <a:noAutofit/>
          </a:bodyPr>
          <a:p>
            <a:pPr marL="0" marR="0" lvl="0" indent="0" algn="ctr" defTabSz="457200" eaLnBrk="1" fontAlgn="base" latinLnBrk="0" hangingPunct="1">
              <a:lnSpc>
                <a:spcPct val="150000"/>
              </a:lnSpc>
              <a:spcBef>
                <a:spcPct val="0"/>
              </a:spcBef>
              <a:spcAft>
                <a:spcPct val="0"/>
              </a:spcAft>
              <a:buClrTx/>
              <a:buSzTx/>
              <a:buFontTx/>
              <a:buNone/>
              <a:defRPr/>
            </a:pPr>
            <a:endParaRPr kumimoji="0" lang="zh-CN" altLang="en-US" sz="900" b="0" i="0" u="none" strike="noStrike" kern="0" cap="none" spc="0" normalizeH="0" baseline="0" noProof="0" dirty="0">
              <a:ln>
                <a:noFill/>
              </a:ln>
              <a:solidFill>
                <a:srgbClr val="FFFFFF"/>
              </a:solidFill>
              <a:effectLst/>
              <a:uLnTx/>
              <a:uFillTx/>
              <a:latin typeface="Franklin Gothic Book" panose="020B0503020102020204"/>
              <a:ea typeface="黑体" panose="0201060906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16" name="组合 15"/>
          <p:cNvGrpSpPr/>
          <p:nvPr/>
        </p:nvGrpSpPr>
        <p:grpSpPr>
          <a:xfrm rot="0">
            <a:off x="346075" y="364490"/>
            <a:ext cx="377190" cy="507365"/>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723265" y="364490"/>
            <a:ext cx="6096000" cy="521970"/>
          </a:xfrm>
          <a:prstGeom prst="rect">
            <a:avLst/>
          </a:prstGeom>
          <a:noFill/>
        </p:spPr>
        <p:txBody>
          <a:bodyPr wrap="square" rtlCol="0" anchor="t">
            <a:spAutoFit/>
          </a:bodyPr>
          <a:p>
            <a:r>
              <a:rPr lang="zh-CN" altLang="en-US" sz="2800" b="1">
                <a:solidFill>
                  <a:srgbClr val="526188"/>
                </a:solidFill>
                <a:latin typeface="黑体" panose="02010609060101010101" charset="-122"/>
                <a:ea typeface="黑体" panose="02010609060101010101" charset="-122"/>
              </a:rPr>
              <a:t>打造师资队伍</a:t>
            </a:r>
            <a:r>
              <a:rPr lang="en-US" altLang="zh-CN" sz="2800" b="1">
                <a:solidFill>
                  <a:srgbClr val="526188"/>
                </a:solidFill>
                <a:latin typeface="黑体" panose="02010609060101010101" charset="-122"/>
                <a:ea typeface="黑体" panose="02010609060101010101" charset="-122"/>
              </a:rPr>
              <a:t>  </a:t>
            </a:r>
            <a:r>
              <a:rPr lang="zh-CN" altLang="en-US" sz="2800" b="1">
                <a:solidFill>
                  <a:srgbClr val="526188"/>
                </a:solidFill>
                <a:latin typeface="黑体" panose="02010609060101010101" charset="-122"/>
                <a:ea typeface="黑体" panose="02010609060101010101" charset="-122"/>
              </a:rPr>
              <a:t>提高教师信息素质</a:t>
            </a:r>
            <a:endParaRPr lang="zh-CN" altLang="en-US" sz="2800" b="1">
              <a:solidFill>
                <a:srgbClr val="526188"/>
              </a:solidFill>
              <a:latin typeface="黑体" panose="02010609060101010101" charset="-122"/>
              <a:ea typeface="黑体" panose="02010609060101010101" charset="-122"/>
            </a:endParaRPr>
          </a:p>
        </p:txBody>
      </p:sp>
      <p:sp>
        <p:nvSpPr>
          <p:cNvPr id="63" name="Rectangle: Rounded Corners 29"/>
          <p:cNvSpPr/>
          <p:nvPr/>
        </p:nvSpPr>
        <p:spPr>
          <a:xfrm>
            <a:off x="816610" y="1331595"/>
            <a:ext cx="10210165" cy="1509395"/>
          </a:xfrm>
          <a:prstGeom prst="roundRect">
            <a:avLst>
              <a:gd name="adj" fmla="val 50000"/>
            </a:avLst>
          </a:prstGeom>
          <a:solidFill>
            <a:srgbClr val="E7C7A0"/>
          </a:solidFill>
          <a:ln w="25400" cap="flat" cmpd="sng" algn="ctr">
            <a:noFill/>
            <a:prstDash val="solid"/>
          </a:ln>
          <a:effectLst/>
        </p:spPr>
        <p:txBody>
          <a:bodyPr rot="0" spcFirstLastPara="0" vertOverflow="overflow" horzOverflow="overflow" vert="horz" wrap="square" lIns="45714" tIns="22858" rIns="45714" bIns="22858" numCol="1" spcCol="0" rtlCol="0" fromWordArt="0" anchor="ctr" anchorCtr="0" forceAA="0" compatLnSpc="1">
            <a:noAutofit/>
          </a:bodyPr>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smtClean="0">
              <a:ln>
                <a:noFill/>
              </a:ln>
              <a:solidFill>
                <a:prstClr val="white"/>
              </a:solidFill>
              <a:effectLst/>
              <a:uLnTx/>
              <a:uFillTx/>
              <a:latin typeface="Franklin Gothic Book" panose="020B0503020102020204"/>
              <a:ea typeface="+mn-ea"/>
              <a:cs typeface="+mn-cs"/>
              <a:sym typeface="+mn-lt"/>
            </a:endParaRPr>
          </a:p>
        </p:txBody>
      </p:sp>
      <p:sp>
        <p:nvSpPr>
          <p:cNvPr id="5" name="文本框 4"/>
          <p:cNvSpPr txBox="1"/>
          <p:nvPr/>
        </p:nvSpPr>
        <p:spPr>
          <a:xfrm>
            <a:off x="1146175" y="1435100"/>
            <a:ext cx="9551035" cy="1630045"/>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一方面，学校要为教师提供培训的机会，“人+机”模式将成为引领教师专业发展的主要模式，教师要具备以上技能就少不了专业的培训，技术革新也带来了人才的革新，各大院校应加强教师教育，培养该领域的专职教师，同时将劳动教育作为一门必修课，进而提升教师的劳动和信息素养。</a:t>
            </a:r>
            <a:endParaRPr lang="zh-CN" altLang="en-US" sz="2000">
              <a:latin typeface="黑体" panose="02010609060101010101" charset="-122"/>
              <a:ea typeface="黑体" panose="02010609060101010101" charset="-122"/>
              <a:cs typeface="黑体" panose="02010609060101010101" charset="-122"/>
            </a:endParaRPr>
          </a:p>
          <a:p>
            <a:endParaRPr lang="zh-CN" altLang="en-US" sz="2000">
              <a:latin typeface="黑体" panose="02010609060101010101" charset="-122"/>
              <a:ea typeface="黑体" panose="02010609060101010101" charset="-122"/>
              <a:cs typeface="黑体" panose="02010609060101010101" charset="-122"/>
            </a:endParaRPr>
          </a:p>
        </p:txBody>
      </p:sp>
      <p:sp>
        <p:nvSpPr>
          <p:cNvPr id="7" name="Rectangle: Rounded Corners 29"/>
          <p:cNvSpPr/>
          <p:nvPr/>
        </p:nvSpPr>
        <p:spPr>
          <a:xfrm>
            <a:off x="1593850" y="3347720"/>
            <a:ext cx="9589135" cy="1594485"/>
          </a:xfrm>
          <a:prstGeom prst="roundRect">
            <a:avLst>
              <a:gd name="adj" fmla="val 50000"/>
            </a:avLst>
          </a:prstGeom>
          <a:solidFill>
            <a:srgbClr val="526188"/>
          </a:solidFill>
          <a:ln w="25400" cap="flat" cmpd="sng" algn="ctr">
            <a:noFill/>
            <a:prstDash val="solid"/>
          </a:ln>
          <a:effectLst/>
        </p:spPr>
        <p:txBody>
          <a:bodyPr rot="0" spcFirstLastPara="0" vertOverflow="overflow" horzOverflow="overflow" vert="horz" wrap="square" lIns="45714" tIns="22858" rIns="45714" bIns="22858" numCol="1" spcCol="0" rtlCol="0" fromWordArt="0" anchor="ctr" anchorCtr="0" forceAA="0" compatLnSpc="1">
            <a:noAutofit/>
          </a:bodyPr>
          <a:p>
            <a:pPr marL="0" marR="0" lvl="0" indent="0" algn="ctr" defTabSz="914400" eaLnBrk="1" fontAlgn="base" latinLnBrk="0" hangingPunct="1">
              <a:lnSpc>
                <a:spcPct val="100000"/>
              </a:lnSpc>
              <a:spcBef>
                <a:spcPct val="0"/>
              </a:spcBef>
              <a:spcAft>
                <a:spcPct val="0"/>
              </a:spcAft>
              <a:buClrTx/>
              <a:buSzTx/>
              <a:buFontTx/>
              <a:buNone/>
              <a:defRPr/>
            </a:pPr>
            <a:r>
              <a:rPr lang="en-US" altLang="zh-CN">
                <a:sym typeface="+mn-ea"/>
              </a:rPr>
              <a:t> </a:t>
            </a:r>
            <a:r>
              <a:rPr lang="zh-CN" altLang="en-US" sz="2000">
                <a:solidFill>
                  <a:schemeClr val="bg1"/>
                </a:solidFill>
                <a:sym typeface="+mn-ea"/>
              </a:rPr>
              <a:t>另一方面，人工智能要作为部分教师考核的科目之一。教师要与时俱进，不能以一本教案用终身，学校可以将智能教育技术的运用贯穿于教师职前、职中、职后，这会促进教师不断学习，吸收进步。同时教师也要自己学习相关的知识，促进自我专业发展。</a:t>
            </a:r>
            <a:endParaRPr kumimoji="0" lang="zh-CN" altLang="en-US" sz="2000" b="0" i="0" u="none" strike="noStrike" kern="0" cap="none" spc="0" normalizeH="0" baseline="0" noProof="0" smtClean="0">
              <a:ln>
                <a:noFill/>
              </a:ln>
              <a:solidFill>
                <a:schemeClr val="bg1"/>
              </a:solidFill>
              <a:effectLst/>
              <a:uLnTx/>
              <a:uFillTx/>
              <a:latin typeface="Franklin Gothic Book" panose="020B0503020102020204"/>
              <a:ea typeface="+mn-ea"/>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16" name="组合 15"/>
          <p:cNvGrpSpPr/>
          <p:nvPr/>
        </p:nvGrpSpPr>
        <p:grpSpPr>
          <a:xfrm rot="0">
            <a:off x="346075" y="364490"/>
            <a:ext cx="377190" cy="507365"/>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721360" y="1167765"/>
            <a:ext cx="10748645" cy="4523105"/>
          </a:xfrm>
          <a:prstGeom prst="rect">
            <a:avLst/>
          </a:prstGeom>
          <a:noFill/>
        </p:spPr>
        <p:txBody>
          <a:bodyPr wrap="square" rtlCol="0" anchor="t">
            <a:spAutoFit/>
          </a:bodyPr>
          <a:p>
            <a:pPr fontAlgn="auto">
              <a:lnSpc>
                <a:spcPct val="150000"/>
              </a:lnSpc>
            </a:pPr>
            <a:r>
              <a:rPr lang="zh-CN" altLang="en-US" sz="2400">
                <a:solidFill>
                  <a:srgbClr val="C00000"/>
                </a:solidFill>
                <a:latin typeface="黑体" panose="02010609060101010101" charset="-122"/>
                <a:ea typeface="黑体" panose="02010609060101010101" charset="-122"/>
                <a:cs typeface="黑体" panose="02010609060101010101" charset="-122"/>
              </a:rPr>
              <a:t>第一，师生共同体。</a:t>
            </a:r>
            <a:r>
              <a:rPr lang="zh-CN" altLang="en-US" sz="2400">
                <a:latin typeface="黑体" panose="02010609060101010101" charset="-122"/>
                <a:ea typeface="黑体" panose="02010609060101010101" charset="-122"/>
                <a:cs typeface="黑体" panose="02010609060101010101" charset="-122"/>
              </a:rPr>
              <a:t>教师和学生应该共同学习，教师要身体力行，为学生做好榜样，在自我提升的同时将学生带入智能化的全新领域，并做相应的指导。</a:t>
            </a:r>
            <a:endParaRPr lang="zh-CN" altLang="en-US" sz="2400">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a:solidFill>
                  <a:srgbClr val="C00000"/>
                </a:solidFill>
                <a:latin typeface="黑体" panose="02010609060101010101" charset="-122"/>
                <a:ea typeface="黑体" panose="02010609060101010101" charset="-122"/>
                <a:cs typeface="黑体" panose="02010609060101010101" charset="-122"/>
              </a:rPr>
              <a:t>第二，人机共同体。</a:t>
            </a:r>
            <a:r>
              <a:rPr lang="zh-CN" altLang="en-US" sz="2400">
                <a:latin typeface="黑体" panose="02010609060101010101" charset="-122"/>
                <a:ea typeface="黑体" panose="02010609060101010101" charset="-122"/>
                <a:cs typeface="黑体" panose="02010609060101010101" charset="-122"/>
              </a:rPr>
              <a:t>智能时代教学和传统教学必定有一些差距，大部分教师还在“摸着石头过河”，甚至对其还存在一定的排斥和害怕心理。教师要和计算机共存，适应它并加以自我的吸收创造。</a:t>
            </a:r>
            <a:endParaRPr lang="zh-CN" altLang="en-US" sz="2400">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a:solidFill>
                  <a:srgbClr val="C00000"/>
                </a:solidFill>
                <a:latin typeface="黑体" panose="02010609060101010101" charset="-122"/>
                <a:ea typeface="黑体" panose="02010609060101010101" charset="-122"/>
                <a:cs typeface="黑体" panose="02010609060101010101" charset="-122"/>
              </a:rPr>
              <a:t>第三，教师家长共同体。</a:t>
            </a:r>
            <a:r>
              <a:rPr lang="zh-CN" altLang="en-US" sz="2400">
                <a:latin typeface="黑体" panose="02010609060101010101" charset="-122"/>
                <a:ea typeface="黑体" panose="02010609060101010101" charset="-122"/>
                <a:cs typeface="黑体" panose="02010609060101010101" charset="-122"/>
              </a:rPr>
              <a:t>劳动观念、习惯等仅仅只靠教师教是不够的，它也需要在日常生活中养成，这就离不开家庭环境。家长也要了解、学习相关的人工智能技术。这样才能达到教育的一致性。</a:t>
            </a:r>
            <a:endParaRPr lang="zh-CN" altLang="en-US" sz="2400">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786766" y="323047"/>
            <a:ext cx="7247255" cy="521970"/>
          </a:xfrm>
          <a:prstGeom prst="rect">
            <a:avLst/>
          </a:prstGeom>
          <a:noFill/>
        </p:spPr>
        <p:txBody>
          <a:bodyPr wrap="square" rtlCol="0">
            <a:spAutoFit/>
          </a:bodyPr>
          <a:lstStyle/>
          <a:p>
            <a:pPr algn="dist"/>
            <a:r>
              <a:rPr lang="zh-CN" altLang="en-US" sz="2800" b="1" dirty="0">
                <a:solidFill>
                  <a:srgbClr val="526188"/>
                </a:solidFill>
                <a:cs typeface="+mn-ea"/>
                <a:sym typeface="+mn-lt"/>
              </a:rPr>
              <a:t>注重教育性</a:t>
            </a:r>
            <a:r>
              <a:rPr lang="en-US" altLang="zh-CN" sz="2800" b="1" dirty="0">
                <a:solidFill>
                  <a:srgbClr val="526188"/>
                </a:solidFill>
                <a:cs typeface="+mn-ea"/>
                <a:sym typeface="+mn-lt"/>
              </a:rPr>
              <a:t>  </a:t>
            </a:r>
            <a:r>
              <a:rPr lang="zh-CN" altLang="en-US" sz="2800" b="1" dirty="0">
                <a:solidFill>
                  <a:srgbClr val="526188"/>
                </a:solidFill>
                <a:cs typeface="+mn-ea"/>
                <a:sym typeface="+mn-lt"/>
              </a:rPr>
              <a:t>学习主体为“共同体”</a:t>
            </a:r>
            <a:endParaRPr lang="zh-CN" altLang="en-US" sz="2800" b="1" dirty="0">
              <a:solidFill>
                <a:srgbClr val="526188"/>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16" name="组合 15"/>
          <p:cNvGrpSpPr/>
          <p:nvPr/>
        </p:nvGrpSpPr>
        <p:grpSpPr>
          <a:xfrm rot="0">
            <a:off x="346075" y="364490"/>
            <a:ext cx="377190" cy="507365"/>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p:cNvSpPr txBox="1"/>
          <p:nvPr/>
        </p:nvSpPr>
        <p:spPr>
          <a:xfrm>
            <a:off x="993775" y="364490"/>
            <a:ext cx="6096000" cy="583565"/>
          </a:xfrm>
          <a:prstGeom prst="rect">
            <a:avLst/>
          </a:prstGeom>
          <a:noFill/>
        </p:spPr>
        <p:txBody>
          <a:bodyPr wrap="square" rtlCol="0" anchor="t">
            <a:spAutoFit/>
          </a:bodyPr>
          <a:p>
            <a:r>
              <a:rPr lang="zh-CN" altLang="en-US" sz="3200" b="1" dirty="0">
                <a:solidFill>
                  <a:srgbClr val="526188"/>
                </a:solidFill>
                <a:latin typeface="黑体" panose="02010609060101010101" charset="-122"/>
                <a:ea typeface="黑体" panose="02010609060101010101" charset="-122"/>
                <a:cs typeface="黑体" panose="02010609060101010101" charset="-122"/>
                <a:sym typeface="+mn-lt"/>
              </a:rPr>
              <a:t>实行监督</a:t>
            </a:r>
            <a:r>
              <a:rPr lang="en-US" altLang="zh-CN" sz="3200" b="1" dirty="0">
                <a:solidFill>
                  <a:srgbClr val="526188"/>
                </a:solidFill>
                <a:latin typeface="黑体" panose="02010609060101010101" charset="-122"/>
                <a:ea typeface="黑体" panose="02010609060101010101" charset="-122"/>
                <a:cs typeface="黑体" panose="02010609060101010101" charset="-122"/>
                <a:sym typeface="+mn-lt"/>
              </a:rPr>
              <a:t>  </a:t>
            </a:r>
            <a:r>
              <a:rPr lang="zh-CN" altLang="en-US" sz="3200" b="1" dirty="0">
                <a:solidFill>
                  <a:srgbClr val="526188"/>
                </a:solidFill>
                <a:latin typeface="黑体" panose="02010609060101010101" charset="-122"/>
                <a:ea typeface="黑体" panose="02010609060101010101" charset="-122"/>
                <a:cs typeface="黑体" panose="02010609060101010101" charset="-122"/>
                <a:sym typeface="+mn-lt"/>
              </a:rPr>
              <a:t>建立评价体系</a:t>
            </a:r>
            <a:endParaRPr lang="zh-CN" altLang="en-US" sz="3200" b="1" dirty="0">
              <a:solidFill>
                <a:srgbClr val="526188"/>
              </a:solidFill>
              <a:latin typeface="黑体" panose="02010609060101010101" charset="-122"/>
              <a:ea typeface="黑体" panose="02010609060101010101" charset="-122"/>
              <a:cs typeface="黑体" panose="02010609060101010101" charset="-122"/>
              <a:sym typeface="+mn-lt"/>
            </a:endParaRPr>
          </a:p>
        </p:txBody>
      </p:sp>
      <p:sp>
        <p:nvSpPr>
          <p:cNvPr id="6" name="文本框 5"/>
          <p:cNvSpPr txBox="1"/>
          <p:nvPr/>
        </p:nvSpPr>
        <p:spPr>
          <a:xfrm>
            <a:off x="1235075" y="1348740"/>
            <a:ext cx="9721850" cy="3415030"/>
          </a:xfrm>
          <a:prstGeom prst="rect">
            <a:avLst/>
          </a:prstGeom>
          <a:noFill/>
        </p:spPr>
        <p:txBody>
          <a:bodyPr wrap="square" rtlCol="0" anchor="t">
            <a:spAutoFit/>
          </a:bodyPr>
          <a:p>
            <a:pPr fontAlgn="auto">
              <a:lnSpc>
                <a:spcPct val="150000"/>
              </a:lnSpc>
            </a:pPr>
            <a:r>
              <a:rPr lang="zh-CN" altLang="en-US" sz="2400">
                <a:solidFill>
                  <a:srgbClr val="C00000"/>
                </a:solidFill>
                <a:latin typeface="黑体" panose="02010609060101010101" charset="-122"/>
                <a:ea typeface="黑体" panose="02010609060101010101" charset="-122"/>
              </a:rPr>
              <a:t>一是相关部门对各校劳动教育的实施情况进行监测和评价。</a:t>
            </a:r>
            <a:r>
              <a:rPr lang="zh-CN" altLang="en-US" sz="2400">
                <a:latin typeface="黑体" panose="02010609060101010101" charset="-122"/>
                <a:ea typeface="黑体" panose="02010609060101010101" charset="-122"/>
              </a:rPr>
              <a:t>如利用智能算法，以科学的数据进行分析，建立量化的评价体系，与此同时穿插质性的评价。</a:t>
            </a:r>
            <a:endParaRPr lang="zh-CN" altLang="en-US" sz="2400">
              <a:latin typeface="黑体" panose="02010609060101010101" charset="-122"/>
              <a:ea typeface="黑体" panose="02010609060101010101" charset="-122"/>
            </a:endParaRPr>
          </a:p>
          <a:p>
            <a:pPr fontAlgn="auto">
              <a:lnSpc>
                <a:spcPct val="150000"/>
              </a:lnSpc>
            </a:pPr>
            <a:r>
              <a:rPr lang="zh-CN" altLang="en-US" sz="2400">
                <a:solidFill>
                  <a:srgbClr val="C00000"/>
                </a:solidFill>
                <a:latin typeface="黑体" panose="02010609060101010101" charset="-122"/>
                <a:ea typeface="黑体" panose="02010609060101010101" charset="-122"/>
              </a:rPr>
              <a:t>二是教育者对受教育是否达成劳动教育目标进行评价。</a:t>
            </a:r>
            <a:r>
              <a:rPr lang="zh-CN" altLang="en-US" sz="2400">
                <a:latin typeface="黑体" panose="02010609060101010101" charset="-122"/>
                <a:ea typeface="黑体" panose="02010609060101010101" charset="-122"/>
              </a:rPr>
              <a:t>但是由于劳动教育的实践性很强，所以这一评价不能过于硬性，而要具有灵活性。但是评价标准是具有争议性的，建立一个硬性的标准实施起来也不科学</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6076" y="323047"/>
            <a:ext cx="4456430" cy="583565"/>
            <a:chOff x="384176" y="265897"/>
            <a:chExt cx="4456430" cy="583565"/>
          </a:xfrm>
        </p:grpSpPr>
        <p:grpSp>
          <p:nvGrpSpPr>
            <p:cNvPr id="3" name="组合 2"/>
            <p:cNvGrpSpPr/>
            <p:nvPr/>
          </p:nvGrpSpPr>
          <p:grpSpPr>
            <a:xfrm>
              <a:off x="384176" y="307549"/>
              <a:ext cx="377371" cy="507162"/>
              <a:chOff x="899886" y="361978"/>
              <a:chExt cx="377371" cy="507162"/>
            </a:xfrm>
          </p:grpSpPr>
          <p:sp>
            <p:nvSpPr>
              <p:cNvPr id="7" name="等腰三角形 6"/>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28"/>
            <p:cNvSpPr txBox="1"/>
            <p:nvPr/>
          </p:nvSpPr>
          <p:spPr>
            <a:xfrm>
              <a:off x="824866" y="265897"/>
              <a:ext cx="4015740" cy="583565"/>
            </a:xfrm>
            <a:prstGeom prst="rect">
              <a:avLst/>
            </a:prstGeom>
            <a:noFill/>
          </p:spPr>
          <p:txBody>
            <a:bodyPr wrap="square" rtlCol="0">
              <a:spAutoFit/>
            </a:bodyPr>
            <a:lstStyle/>
            <a:p>
              <a:pPr algn="dist"/>
              <a:r>
                <a:rPr lang="zh-CN" altLang="en-US" sz="3200" b="1" dirty="0">
                  <a:solidFill>
                    <a:srgbClr val="526188"/>
                  </a:solidFill>
                  <a:cs typeface="+mn-ea"/>
                  <a:sym typeface="+mn-lt"/>
                </a:rPr>
                <a:t>总结反思</a:t>
              </a:r>
              <a:endParaRPr lang="zh-CN" altLang="en-US" sz="3200" b="1" dirty="0">
                <a:solidFill>
                  <a:srgbClr val="526188"/>
                </a:solidFill>
                <a:cs typeface="+mn-ea"/>
                <a:sym typeface="+mn-lt"/>
              </a:endParaRPr>
            </a:p>
          </p:txBody>
        </p:sp>
      </p:grpSp>
      <p:sp>
        <p:nvSpPr>
          <p:cNvPr id="38" name="Oval 17"/>
          <p:cNvSpPr/>
          <p:nvPr/>
        </p:nvSpPr>
        <p:spPr>
          <a:xfrm>
            <a:off x="4483306" y="1990748"/>
            <a:ext cx="2813058" cy="2813058"/>
          </a:xfrm>
          <a:prstGeom prst="ellipse">
            <a:avLst/>
          </a:prstGeom>
          <a:noFill/>
          <a:ln w="12700" cap="flat" cmpd="sng" algn="ctr">
            <a:solidFill>
              <a:sysClr val="windowText" lastClr="000000"/>
            </a:solidFill>
            <a:prstDash val="dash"/>
            <a:tailEnd type="oval" w="med" len="me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3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sym typeface="+mn-lt"/>
            </a:endParaRPr>
          </a:p>
        </p:txBody>
      </p:sp>
      <p:sp>
        <p:nvSpPr>
          <p:cNvPr id="39" name="Oval 18"/>
          <p:cNvSpPr/>
          <p:nvPr/>
        </p:nvSpPr>
        <p:spPr>
          <a:xfrm>
            <a:off x="4868635" y="2427784"/>
            <a:ext cx="620476" cy="620476"/>
          </a:xfrm>
          <a:prstGeom prst="ellipse">
            <a:avLst/>
          </a:prstGeom>
          <a:noFill/>
          <a:ln w="25400" cap="flat" cmpd="sng" algn="ctr">
            <a:solidFill>
              <a:srgbClr val="526188"/>
            </a:solidFill>
            <a:prstDash val="sysDot"/>
            <a:tailEnd type="oval" w="med" len="me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3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sym typeface="+mn-lt"/>
            </a:endParaRPr>
          </a:p>
        </p:txBody>
      </p:sp>
      <p:sp>
        <p:nvSpPr>
          <p:cNvPr id="40" name="Oval 19"/>
          <p:cNvSpPr/>
          <p:nvPr/>
        </p:nvSpPr>
        <p:spPr>
          <a:xfrm>
            <a:off x="6254589" y="2427784"/>
            <a:ext cx="620476" cy="620476"/>
          </a:xfrm>
          <a:prstGeom prst="ellipse">
            <a:avLst/>
          </a:prstGeom>
          <a:noFill/>
          <a:ln w="25400" cap="flat" cmpd="sng" algn="ctr">
            <a:solidFill>
              <a:srgbClr val="E7C7A0"/>
            </a:solidFill>
            <a:prstDash val="sysDot"/>
            <a:tailEnd type="oval" w="med" len="me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3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sym typeface="+mn-lt"/>
            </a:endParaRPr>
          </a:p>
        </p:txBody>
      </p:sp>
      <p:sp>
        <p:nvSpPr>
          <p:cNvPr id="41" name="Oval 20"/>
          <p:cNvSpPr/>
          <p:nvPr/>
        </p:nvSpPr>
        <p:spPr>
          <a:xfrm>
            <a:off x="6254589" y="3746293"/>
            <a:ext cx="620476" cy="620476"/>
          </a:xfrm>
          <a:prstGeom prst="ellipse">
            <a:avLst/>
          </a:prstGeom>
          <a:noFill/>
          <a:ln w="25400" cap="flat" cmpd="sng" algn="ctr">
            <a:solidFill>
              <a:srgbClr val="526188"/>
            </a:solidFill>
            <a:prstDash val="sysDot"/>
            <a:tailEnd type="oval" w="med" len="me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3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sym typeface="+mn-lt"/>
            </a:endParaRPr>
          </a:p>
        </p:txBody>
      </p:sp>
      <p:sp>
        <p:nvSpPr>
          <p:cNvPr id="42" name="Oval 21"/>
          <p:cNvSpPr/>
          <p:nvPr/>
        </p:nvSpPr>
        <p:spPr>
          <a:xfrm>
            <a:off x="4868635" y="3746293"/>
            <a:ext cx="620476" cy="620476"/>
          </a:xfrm>
          <a:prstGeom prst="ellipse">
            <a:avLst/>
          </a:prstGeom>
          <a:noFill/>
          <a:ln w="25400" cap="flat" cmpd="sng" algn="ctr">
            <a:solidFill>
              <a:srgbClr val="E7C7A0"/>
            </a:solidFill>
            <a:prstDash val="sysDot"/>
            <a:tailEnd type="oval" w="med" len="me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3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Franklin Gothic Book" panose="020B0503020102020204"/>
              <a:ea typeface="+mn-ea"/>
              <a:cs typeface="+mn-cs"/>
              <a:sym typeface="+mn-lt"/>
            </a:endParaRPr>
          </a:p>
        </p:txBody>
      </p:sp>
      <p:sp>
        <p:nvSpPr>
          <p:cNvPr id="58" name="Rectangle 29"/>
          <p:cNvSpPr/>
          <p:nvPr/>
        </p:nvSpPr>
        <p:spPr>
          <a:xfrm>
            <a:off x="7296150" y="3859530"/>
            <a:ext cx="4351655" cy="569595"/>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2400" b="1" dirty="0">
                <a:solidFill>
                  <a:srgbClr val="526188"/>
                </a:solidFill>
                <a:latin typeface="黑体" panose="02010609060101010101" charset="-122"/>
                <a:ea typeface="黑体" panose="02010609060101010101" charset="-122"/>
                <a:sym typeface="+mn-lt"/>
              </a:rPr>
              <a:t>面临一系列的现实问题和困难</a:t>
            </a:r>
            <a:endParaRPr lang="zh-CN" altLang="en-US" sz="2400" b="1" dirty="0">
              <a:solidFill>
                <a:srgbClr val="526188"/>
              </a:solidFill>
              <a:latin typeface="黑体" panose="02010609060101010101" charset="-122"/>
              <a:ea typeface="黑体" panose="02010609060101010101" charset="-122"/>
              <a:sym typeface="+mn-lt"/>
            </a:endParaRPr>
          </a:p>
        </p:txBody>
      </p:sp>
      <p:sp>
        <p:nvSpPr>
          <p:cNvPr id="60" name="Rectangle 29"/>
          <p:cNvSpPr/>
          <p:nvPr/>
        </p:nvSpPr>
        <p:spPr>
          <a:xfrm>
            <a:off x="184785" y="1614170"/>
            <a:ext cx="4824730" cy="1049020"/>
          </a:xfrm>
          <a:prstGeom prst="rect">
            <a:avLst/>
          </a:prstGeom>
        </p:spPr>
        <p:txBody>
          <a:bodyPr wrap="square" lIns="91428" tIns="45714" rIns="91428" bIns="45714">
            <a:spAutoFit/>
          </a:bodyPr>
          <a:lstStyle/>
          <a:p>
            <a:pPr algn="r" fontAlgn="base">
              <a:lnSpc>
                <a:spcPct val="130000"/>
              </a:lnSpc>
              <a:spcBef>
                <a:spcPct val="0"/>
              </a:spcBef>
              <a:spcAft>
                <a:spcPct val="0"/>
              </a:spcAft>
            </a:pPr>
            <a:r>
              <a:rPr lang="zh-CN" altLang="en-US" sz="2400" b="1" dirty="0">
                <a:solidFill>
                  <a:srgbClr val="526188"/>
                </a:solidFill>
                <a:latin typeface="黑体" panose="02010609060101010101" charset="-122"/>
                <a:ea typeface="黑体" panose="02010609060101010101" charset="-122"/>
                <a:sym typeface="+mn-lt"/>
              </a:rPr>
              <a:t>推进路径的针对性还需要加强</a:t>
            </a:r>
            <a:endParaRPr lang="zh-CN" altLang="en-US" sz="2400" b="1" dirty="0">
              <a:solidFill>
                <a:srgbClr val="526188"/>
              </a:solidFill>
              <a:latin typeface="黑体" panose="02010609060101010101" charset="-122"/>
              <a:ea typeface="黑体" panose="02010609060101010101" charset="-122"/>
              <a:sym typeface="+mn-lt"/>
            </a:endParaRPr>
          </a:p>
          <a:p>
            <a:pPr algn="r" fontAlgn="base">
              <a:lnSpc>
                <a:spcPct val="130000"/>
              </a:lnSpc>
              <a:spcBef>
                <a:spcPct val="0"/>
              </a:spcBef>
              <a:spcAft>
                <a:spcPct val="0"/>
              </a:spcAft>
            </a:pPr>
            <a:r>
              <a:rPr lang="zh-CN" altLang="en-US" sz="2400" b="1" dirty="0">
                <a:solidFill>
                  <a:srgbClr val="526188"/>
                </a:solidFill>
                <a:latin typeface="黑体" panose="02010609060101010101" charset="-122"/>
                <a:ea typeface="黑体" panose="02010609060101010101" charset="-122"/>
                <a:sym typeface="+mn-lt"/>
              </a:rPr>
              <a:t>推进路径还需具体化（如评价部分）</a:t>
            </a:r>
            <a:endParaRPr lang="zh-CN" altLang="en-US" sz="2400" b="1" dirty="0">
              <a:solidFill>
                <a:srgbClr val="526188"/>
              </a:solidFill>
              <a:latin typeface="黑体" panose="02010609060101010101" charset="-122"/>
              <a:ea typeface="黑体" panose="02010609060101010101" charset="-122"/>
              <a:sym typeface="+mn-lt"/>
            </a:endParaRPr>
          </a:p>
        </p:txBody>
      </p:sp>
      <p:sp>
        <p:nvSpPr>
          <p:cNvPr id="62" name="Rectangle 29"/>
          <p:cNvSpPr/>
          <p:nvPr/>
        </p:nvSpPr>
        <p:spPr>
          <a:xfrm>
            <a:off x="-164465" y="4257040"/>
            <a:ext cx="5344160" cy="1289050"/>
          </a:xfrm>
          <a:prstGeom prst="rect">
            <a:avLst/>
          </a:prstGeom>
        </p:spPr>
        <p:txBody>
          <a:bodyPr wrap="square" lIns="91428" tIns="45714" rIns="91428" bIns="45714">
            <a:spAutoFit/>
          </a:bodyPr>
          <a:lstStyle/>
          <a:p>
            <a:pPr algn="r" fontAlgn="base">
              <a:lnSpc>
                <a:spcPct val="130000"/>
              </a:lnSpc>
              <a:spcBef>
                <a:spcPct val="0"/>
              </a:spcBef>
              <a:spcAft>
                <a:spcPct val="0"/>
              </a:spcAft>
            </a:pPr>
            <a:r>
              <a:rPr lang="zh-CN" altLang="en-US" sz="2400" b="1" dirty="0">
                <a:solidFill>
                  <a:srgbClr val="E7C7A0"/>
                </a:solidFill>
                <a:latin typeface="黑体" panose="02010609060101010101" charset="-122"/>
                <a:ea typeface="黑体" panose="02010609060101010101" charset="-122"/>
                <a:sym typeface="+mn-lt"/>
              </a:rPr>
              <a:t>谁来建构科学的评价标准？</a:t>
            </a:r>
            <a:endParaRPr lang="zh-CN" altLang="en-US" sz="2400" b="1" dirty="0">
              <a:solidFill>
                <a:srgbClr val="E7C7A0"/>
              </a:solidFill>
              <a:latin typeface="黑体" panose="02010609060101010101" charset="-122"/>
              <a:ea typeface="黑体" panose="02010609060101010101" charset="-122"/>
              <a:sym typeface="+mn-lt"/>
            </a:endParaRPr>
          </a:p>
          <a:p>
            <a:pPr algn="r" fontAlgn="base">
              <a:lnSpc>
                <a:spcPct val="130000"/>
              </a:lnSpc>
              <a:spcBef>
                <a:spcPct val="0"/>
              </a:spcBef>
              <a:spcAft>
                <a:spcPct val="0"/>
              </a:spcAft>
            </a:pPr>
            <a:r>
              <a:rPr lang="en-US" altLang="zh-CN" dirty="0">
                <a:solidFill>
                  <a:srgbClr val="E7C7A0"/>
                </a:solidFill>
                <a:latin typeface="黑体" panose="02010609060101010101" charset="-122"/>
                <a:ea typeface="黑体" panose="02010609060101010101" charset="-122"/>
                <a:sym typeface="+mn-lt"/>
              </a:rPr>
              <a:t> </a:t>
            </a:r>
            <a:r>
              <a:rPr lang="zh-CN" altLang="en-US" dirty="0">
                <a:solidFill>
                  <a:srgbClr val="E7C7A0"/>
                </a:solidFill>
                <a:latin typeface="黑体" panose="02010609060101010101" charset="-122"/>
                <a:ea typeface="黑体" panose="02010609060101010101" charset="-122"/>
                <a:sym typeface="+mn-lt"/>
              </a:rPr>
              <a:t>是否统一？</a:t>
            </a:r>
            <a:endParaRPr lang="zh-CN" altLang="en-US" dirty="0">
              <a:solidFill>
                <a:srgbClr val="E7C7A0"/>
              </a:solidFill>
              <a:latin typeface="黑体" panose="02010609060101010101" charset="-122"/>
              <a:ea typeface="黑体" panose="02010609060101010101" charset="-122"/>
              <a:sym typeface="+mn-lt"/>
            </a:endParaRPr>
          </a:p>
          <a:p>
            <a:pPr algn="r" fontAlgn="base">
              <a:lnSpc>
                <a:spcPct val="130000"/>
              </a:lnSpc>
              <a:spcBef>
                <a:spcPct val="0"/>
              </a:spcBef>
              <a:spcAft>
                <a:spcPct val="0"/>
              </a:spcAft>
            </a:pPr>
            <a:r>
              <a:rPr lang="zh-CN" altLang="en-US" dirty="0">
                <a:solidFill>
                  <a:srgbClr val="E7C7A0"/>
                </a:solidFill>
                <a:latin typeface="黑体" panose="02010609060101010101" charset="-122"/>
                <a:ea typeface="黑体" panose="02010609060101010101" charset="-122"/>
                <a:sym typeface="+mn-lt"/>
              </a:rPr>
              <a:t>如各教师再建立，怎么判断其科学性？</a:t>
            </a:r>
            <a:endParaRPr lang="zh-CN" altLang="en-US" dirty="0">
              <a:solidFill>
                <a:srgbClr val="E7C7A0"/>
              </a:solidFill>
              <a:latin typeface="黑体" panose="02010609060101010101" charset="-122"/>
              <a:ea typeface="黑体" panose="02010609060101010101" charset="-122"/>
              <a:sym typeface="+mn-lt"/>
            </a:endParaRPr>
          </a:p>
        </p:txBody>
      </p:sp>
      <p:sp>
        <p:nvSpPr>
          <p:cNvPr id="63" name="Rectangle 42"/>
          <p:cNvSpPr/>
          <p:nvPr/>
        </p:nvSpPr>
        <p:spPr>
          <a:xfrm>
            <a:off x="4834255" y="2539365"/>
            <a:ext cx="688975" cy="397510"/>
          </a:xfrm>
          <a:prstGeom prst="rect">
            <a:avLst/>
          </a:prstGeom>
        </p:spPr>
        <p:txBody>
          <a:bodyPr wrap="square" lIns="91428" tIns="45714" rIns="91428" bIns="45714">
            <a:spAutoFit/>
          </a:bodyPr>
          <a:lstStyle/>
          <a:p>
            <a:pPr algn="ctr" fontAlgn="base">
              <a:spcBef>
                <a:spcPct val="0"/>
              </a:spcBef>
              <a:spcAft>
                <a:spcPct val="0"/>
              </a:spcAft>
            </a:pPr>
            <a:r>
              <a:rPr lang="en-US" sz="2000" b="1" dirty="0">
                <a:solidFill>
                  <a:prstClr val="black"/>
                </a:solidFill>
                <a:latin typeface="Franklin Gothic Book" panose="020B0503020102020204"/>
                <a:ea typeface="宋体" panose="02010600030101010101" pitchFamily="2" charset="-122"/>
                <a:sym typeface="+mn-lt"/>
              </a:rPr>
              <a:t>01</a:t>
            </a:r>
            <a:endParaRPr lang="en-US" sz="2000" b="1" dirty="0">
              <a:solidFill>
                <a:prstClr val="black"/>
              </a:solidFill>
              <a:latin typeface="Franklin Gothic Book" panose="020B0503020102020204"/>
              <a:ea typeface="宋体" panose="02010600030101010101" pitchFamily="2" charset="-122"/>
              <a:sym typeface="+mn-lt"/>
            </a:endParaRPr>
          </a:p>
        </p:txBody>
      </p:sp>
      <p:sp>
        <p:nvSpPr>
          <p:cNvPr id="64" name="Rectangle 43"/>
          <p:cNvSpPr/>
          <p:nvPr/>
        </p:nvSpPr>
        <p:spPr>
          <a:xfrm>
            <a:off x="6220460" y="2539365"/>
            <a:ext cx="688975" cy="397510"/>
          </a:xfrm>
          <a:prstGeom prst="rect">
            <a:avLst/>
          </a:prstGeom>
        </p:spPr>
        <p:txBody>
          <a:bodyPr wrap="square" lIns="91428" tIns="45714" rIns="91428" bIns="45714">
            <a:spAutoFit/>
          </a:bodyPr>
          <a:lstStyle/>
          <a:p>
            <a:pPr algn="ctr" fontAlgn="base">
              <a:spcBef>
                <a:spcPct val="0"/>
              </a:spcBef>
              <a:spcAft>
                <a:spcPct val="0"/>
              </a:spcAft>
            </a:pPr>
            <a:r>
              <a:rPr lang="en-US" sz="2000" b="1" dirty="0">
                <a:solidFill>
                  <a:prstClr val="black"/>
                </a:solidFill>
                <a:latin typeface="Franklin Gothic Book" panose="020B0503020102020204"/>
                <a:ea typeface="宋体" panose="02010600030101010101" pitchFamily="2" charset="-122"/>
                <a:sym typeface="+mn-lt"/>
              </a:rPr>
              <a:t>02</a:t>
            </a:r>
            <a:endParaRPr lang="en-US" sz="2000" b="1" dirty="0">
              <a:solidFill>
                <a:prstClr val="black"/>
              </a:solidFill>
              <a:latin typeface="Franklin Gothic Book" panose="020B0503020102020204"/>
              <a:ea typeface="宋体" panose="02010600030101010101" pitchFamily="2" charset="-122"/>
              <a:sym typeface="+mn-lt"/>
            </a:endParaRPr>
          </a:p>
        </p:txBody>
      </p:sp>
      <p:sp>
        <p:nvSpPr>
          <p:cNvPr id="65" name="Rectangle 44"/>
          <p:cNvSpPr/>
          <p:nvPr/>
        </p:nvSpPr>
        <p:spPr>
          <a:xfrm>
            <a:off x="4868545" y="3859530"/>
            <a:ext cx="576580" cy="397510"/>
          </a:xfrm>
          <a:prstGeom prst="rect">
            <a:avLst/>
          </a:prstGeom>
        </p:spPr>
        <p:txBody>
          <a:bodyPr wrap="square" lIns="91428" tIns="45714" rIns="91428" bIns="45714">
            <a:spAutoFit/>
          </a:bodyPr>
          <a:lstStyle/>
          <a:p>
            <a:pPr algn="ctr" fontAlgn="base">
              <a:spcBef>
                <a:spcPct val="0"/>
              </a:spcBef>
              <a:spcAft>
                <a:spcPct val="0"/>
              </a:spcAft>
            </a:pPr>
            <a:r>
              <a:rPr lang="en-US" sz="2000" b="1" dirty="0">
                <a:solidFill>
                  <a:prstClr val="black"/>
                </a:solidFill>
                <a:latin typeface="Franklin Gothic Book" panose="020B0503020102020204"/>
                <a:ea typeface="宋体" panose="02010600030101010101" pitchFamily="2" charset="-122"/>
                <a:sym typeface="+mn-lt"/>
              </a:rPr>
              <a:t>0</a:t>
            </a:r>
            <a:r>
              <a:rPr lang="en-US" altLang="zh-CN" sz="2000" b="1" dirty="0">
                <a:solidFill>
                  <a:prstClr val="black"/>
                </a:solidFill>
                <a:latin typeface="Franklin Gothic Book" panose="020B0503020102020204"/>
                <a:ea typeface="黑体" panose="02010609060101010101" charset="-122"/>
                <a:cs typeface="+mn-ea"/>
                <a:sym typeface="+mn-lt"/>
              </a:rPr>
              <a:t>3</a:t>
            </a:r>
            <a:endParaRPr lang="en-US" sz="2000" b="1" dirty="0">
              <a:solidFill>
                <a:prstClr val="black"/>
              </a:solidFill>
              <a:latin typeface="Franklin Gothic Book" panose="020B0503020102020204"/>
              <a:ea typeface="宋体" panose="02010600030101010101" pitchFamily="2" charset="-122"/>
              <a:sym typeface="+mn-lt"/>
            </a:endParaRPr>
          </a:p>
        </p:txBody>
      </p:sp>
      <p:sp>
        <p:nvSpPr>
          <p:cNvPr id="66" name="Rectangle 45"/>
          <p:cNvSpPr/>
          <p:nvPr/>
        </p:nvSpPr>
        <p:spPr>
          <a:xfrm>
            <a:off x="6254750" y="3859530"/>
            <a:ext cx="613410" cy="397510"/>
          </a:xfrm>
          <a:prstGeom prst="rect">
            <a:avLst/>
          </a:prstGeom>
        </p:spPr>
        <p:txBody>
          <a:bodyPr wrap="square" lIns="91428" tIns="45714" rIns="91428" bIns="45714">
            <a:spAutoFit/>
          </a:bodyPr>
          <a:lstStyle/>
          <a:p>
            <a:pPr algn="ctr" fontAlgn="base">
              <a:spcBef>
                <a:spcPct val="0"/>
              </a:spcBef>
              <a:spcAft>
                <a:spcPct val="0"/>
              </a:spcAft>
            </a:pPr>
            <a:r>
              <a:rPr lang="en-US" altLang="zh-CN" sz="2000" b="1" dirty="0">
                <a:solidFill>
                  <a:prstClr val="black"/>
                </a:solidFill>
                <a:latin typeface="Franklin Gothic Book" panose="020B0503020102020204"/>
                <a:ea typeface="黑体" panose="02010609060101010101" charset="-122"/>
                <a:cs typeface="+mn-ea"/>
                <a:sym typeface="+mn-lt"/>
              </a:rPr>
              <a:t>04</a:t>
            </a:r>
            <a:endParaRPr lang="en-US" sz="2000" b="1" dirty="0">
              <a:solidFill>
                <a:prstClr val="black"/>
              </a:solidFill>
              <a:latin typeface="Franklin Gothic Book" panose="020B0503020102020204"/>
              <a:ea typeface="宋体" panose="02010600030101010101" pitchFamily="2" charset="-122"/>
              <a:sym typeface="+mn-lt"/>
            </a:endParaRPr>
          </a:p>
        </p:txBody>
      </p:sp>
      <p:sp>
        <p:nvSpPr>
          <p:cNvPr id="4" name="文本框 3"/>
          <p:cNvSpPr txBox="1"/>
          <p:nvPr/>
        </p:nvSpPr>
        <p:spPr>
          <a:xfrm>
            <a:off x="7172960" y="2052955"/>
            <a:ext cx="4294505" cy="460375"/>
          </a:xfrm>
          <a:prstGeom prst="rect">
            <a:avLst/>
          </a:prstGeom>
          <a:noFill/>
        </p:spPr>
        <p:txBody>
          <a:bodyPr wrap="square" rtlCol="0">
            <a:spAutoFit/>
          </a:bodyPr>
          <a:p>
            <a:r>
              <a:rPr lang="zh-CN" altLang="en-US" sz="2400" b="1">
                <a:solidFill>
                  <a:srgbClr val="E7C7A0"/>
                </a:solidFill>
                <a:latin typeface="黑体" panose="02010609060101010101" charset="-122"/>
                <a:ea typeface="黑体" panose="02010609060101010101" charset="-122"/>
              </a:rPr>
              <a:t>设计阶段，还未</a:t>
            </a:r>
            <a:r>
              <a:rPr lang="zh-CN" altLang="en-US" sz="2400" b="1">
                <a:solidFill>
                  <a:srgbClr val="E7C7A0"/>
                </a:solidFill>
                <a:latin typeface="黑体" panose="02010609060101010101" charset="-122"/>
                <a:ea typeface="黑体" panose="02010609060101010101" charset="-122"/>
              </a:rPr>
              <a:t>真正实施</a:t>
            </a:r>
            <a:endParaRPr lang="zh-CN" altLang="en-US" sz="2400" b="1">
              <a:solidFill>
                <a:srgbClr val="E7C7A0"/>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6076" y="323047"/>
            <a:ext cx="2999740" cy="548814"/>
            <a:chOff x="384176" y="265897"/>
            <a:chExt cx="2999740" cy="548814"/>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28"/>
            <p:cNvSpPr txBox="1"/>
            <p:nvPr/>
          </p:nvSpPr>
          <p:spPr>
            <a:xfrm>
              <a:off x="824866" y="265897"/>
              <a:ext cx="2559050" cy="521970"/>
            </a:xfrm>
            <a:prstGeom prst="rect">
              <a:avLst/>
            </a:prstGeom>
            <a:noFill/>
          </p:spPr>
          <p:txBody>
            <a:bodyPr wrap="square" rtlCol="0">
              <a:spAutoFit/>
            </a:bodyPr>
            <a:lstStyle/>
            <a:p>
              <a:pPr algn="dist"/>
              <a:r>
                <a:rPr lang="zh-CN" altLang="en-US" sz="2800" b="1" dirty="0">
                  <a:solidFill>
                    <a:srgbClr val="526188"/>
                  </a:solidFill>
                  <a:cs typeface="+mn-ea"/>
                  <a:sym typeface="+mn-lt"/>
                </a:rPr>
                <a:t>参考文献</a:t>
              </a:r>
              <a:endParaRPr lang="zh-CN" altLang="en-US" sz="2800" b="1" dirty="0">
                <a:solidFill>
                  <a:srgbClr val="526188"/>
                </a:solidFill>
                <a:cs typeface="+mn-ea"/>
                <a:sym typeface="+mn-lt"/>
              </a:endParaRPr>
            </a:p>
          </p:txBody>
        </p:sp>
      </p:grpSp>
      <p:sp>
        <p:nvSpPr>
          <p:cNvPr id="63" name="Rectangle: Rounded Corners 29"/>
          <p:cNvSpPr/>
          <p:nvPr/>
        </p:nvSpPr>
        <p:spPr>
          <a:xfrm>
            <a:off x="3345605" y="5230976"/>
            <a:ext cx="4934382" cy="379502"/>
          </a:xfrm>
          <a:prstGeom prst="roundRect">
            <a:avLst>
              <a:gd name="adj" fmla="val 50000"/>
            </a:avLst>
          </a:prstGeom>
          <a:solidFill>
            <a:srgbClr val="E7C7A0"/>
          </a:solidFill>
          <a:ln w="25400" cap="flat" cmpd="sng" algn="ctr">
            <a:noFill/>
            <a:prstDash val="solid"/>
          </a:ln>
          <a:effectLst/>
        </p:spPr>
        <p:txBody>
          <a:bodyPr rot="0" spcFirstLastPara="0" vertOverflow="overflow" horzOverflow="overflow" vert="horz" wrap="square" lIns="45714" tIns="22858" rIns="45714" bIns="22858"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smtClean="0">
              <a:ln>
                <a:noFill/>
              </a:ln>
              <a:solidFill>
                <a:prstClr val="white"/>
              </a:solidFill>
              <a:effectLst/>
              <a:uLnTx/>
              <a:uFillTx/>
              <a:latin typeface="Franklin Gothic Book" panose="020B0503020102020204"/>
              <a:ea typeface="+mn-ea"/>
              <a:cs typeface="+mn-cs"/>
              <a:sym typeface="+mn-lt"/>
            </a:endParaRPr>
          </a:p>
        </p:txBody>
      </p:sp>
      <p:sp>
        <p:nvSpPr>
          <p:cNvPr id="2" name="文本框 1"/>
          <p:cNvSpPr txBox="1"/>
          <p:nvPr/>
        </p:nvSpPr>
        <p:spPr>
          <a:xfrm>
            <a:off x="622935" y="1529080"/>
            <a:ext cx="11302365" cy="2861310"/>
          </a:xfrm>
          <a:prstGeom prst="rect">
            <a:avLst/>
          </a:prstGeom>
          <a:noFill/>
        </p:spPr>
        <p:txBody>
          <a:bodyPr wrap="square" rtlCol="0" anchor="t">
            <a:spAutoFit/>
          </a:bodyPr>
          <a:p>
            <a:pPr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王毅,王玉飞,吴嘉佳.人工智能时代的劳动教育：内涵、价值与实现路径[J].当代教育坛,2021(02):97-106.</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]于海波.人工智能教育的价值困境与突破路径[J].湖南师范大学教育科学学报,2020,19(04):56-62.</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]王海建.人工智能时代的劳动教育：创新与调适[J].思想理论教育,2021(01):103-107.</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]罗莎莎.论智能时代教师角色变革的根本立场与价值逻辑[J].教师教育研究,2021,33(04):32-37.</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]王海建.人工智能时代的劳动教育：创新与调适[J].思想理论教育,2021(01):103-107.</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14110" y="2546276"/>
            <a:ext cx="6284456" cy="891540"/>
          </a:xfrm>
          <a:prstGeom prst="rect">
            <a:avLst/>
          </a:prstGeom>
          <a:noFill/>
        </p:spPr>
        <p:txBody>
          <a:bodyPr wrap="square" rtlCol="0">
            <a:spAutoFit/>
          </a:bodyPr>
          <a:lstStyle/>
          <a:p>
            <a:pPr algn="dist"/>
            <a:r>
              <a:rPr lang="zh-CN" altLang="en-US" sz="5200" b="1" dirty="0">
                <a:solidFill>
                  <a:srgbClr val="526188"/>
                </a:solidFill>
                <a:cs typeface="+mn-ea"/>
                <a:sym typeface="+mn-lt"/>
              </a:rPr>
              <a:t>感谢</a:t>
            </a:r>
            <a:r>
              <a:rPr lang="zh-CN" altLang="en-US" sz="5200" b="1" dirty="0">
                <a:solidFill>
                  <a:srgbClr val="526188"/>
                </a:solidFill>
                <a:cs typeface="+mn-ea"/>
                <a:sym typeface="+mn-lt"/>
              </a:rPr>
              <a:t>倾听 请您指正</a:t>
            </a:r>
            <a:endParaRPr lang="zh-CN" altLang="en-US" sz="5200" b="1" dirty="0">
              <a:solidFill>
                <a:srgbClr val="526188"/>
              </a:solidFill>
              <a:cs typeface="+mn-ea"/>
              <a:sym typeface="+mn-lt"/>
            </a:endParaRPr>
          </a:p>
        </p:txBody>
      </p:sp>
      <p:cxnSp>
        <p:nvCxnSpPr>
          <p:cNvPr id="24" name="直接连接符 23"/>
          <p:cNvCxnSpPr/>
          <p:nvPr/>
        </p:nvCxnSpPr>
        <p:spPr>
          <a:xfrm>
            <a:off x="521376" y="4595127"/>
            <a:ext cx="2774274" cy="0"/>
          </a:xfrm>
          <a:prstGeom prst="line">
            <a:avLst/>
          </a:prstGeom>
          <a:ln w="31750">
            <a:solidFill>
              <a:srgbClr val="52618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698566" y="879190"/>
            <a:ext cx="5376171" cy="5485135"/>
            <a:chOff x="6698566" y="879190"/>
            <a:chExt cx="5376171" cy="5485135"/>
          </a:xfrm>
        </p:grpSpPr>
        <p:pic>
          <p:nvPicPr>
            <p:cNvPr id="35" name="图片 34"/>
            <p:cNvPicPr>
              <a:picLocks noChangeAspect="1"/>
            </p:cNvPicPr>
            <p:nvPr/>
          </p:nvPicPr>
          <p:blipFill>
            <a:blip r:embed="rId1"/>
            <a:stretch>
              <a:fillRect/>
            </a:stretch>
          </p:blipFill>
          <p:spPr>
            <a:xfrm>
              <a:off x="8811925" y="5470844"/>
              <a:ext cx="573074" cy="652329"/>
            </a:xfrm>
            <a:prstGeom prst="rect">
              <a:avLst/>
            </a:prstGeom>
          </p:spPr>
        </p:pic>
        <p:pic>
          <p:nvPicPr>
            <p:cNvPr id="33" name="图片 32"/>
            <p:cNvPicPr>
              <a:picLocks noChangeAspect="1"/>
            </p:cNvPicPr>
            <p:nvPr/>
          </p:nvPicPr>
          <p:blipFill>
            <a:blip r:embed="rId2"/>
            <a:stretch>
              <a:fillRect/>
            </a:stretch>
          </p:blipFill>
          <p:spPr>
            <a:xfrm>
              <a:off x="7483297" y="4565510"/>
              <a:ext cx="1438781" cy="1231499"/>
            </a:xfrm>
            <a:prstGeom prst="rect">
              <a:avLst/>
            </a:prstGeom>
          </p:spPr>
        </p:pic>
        <p:pic>
          <p:nvPicPr>
            <p:cNvPr id="31" name="图片 30"/>
            <p:cNvPicPr>
              <a:picLocks noChangeAspect="1"/>
            </p:cNvPicPr>
            <p:nvPr/>
          </p:nvPicPr>
          <p:blipFill>
            <a:blip r:embed="rId3"/>
            <a:stretch>
              <a:fillRect/>
            </a:stretch>
          </p:blipFill>
          <p:spPr>
            <a:xfrm>
              <a:off x="6698566" y="879190"/>
              <a:ext cx="3828620" cy="3298222"/>
            </a:xfrm>
            <a:prstGeom prst="rect">
              <a:avLst/>
            </a:prstGeom>
          </p:spPr>
        </p:pic>
        <p:pic>
          <p:nvPicPr>
            <p:cNvPr id="9" name="图片 8"/>
            <p:cNvPicPr>
              <a:picLocks noChangeAspect="1"/>
            </p:cNvPicPr>
            <p:nvPr/>
          </p:nvPicPr>
          <p:blipFill>
            <a:blip r:embed="rId4">
              <a:duotone>
                <a:prstClr val="black"/>
                <a:srgbClr val="D9C3A5">
                  <a:tint val="50000"/>
                  <a:satMod val="180000"/>
                </a:srgbClr>
              </a:duotone>
            </a:blip>
            <a:stretch>
              <a:fillRect/>
            </a:stretch>
          </p:blipFill>
          <p:spPr>
            <a:xfrm>
              <a:off x="8574362" y="1163521"/>
              <a:ext cx="2962913" cy="2091109"/>
            </a:xfrm>
            <a:prstGeom prst="rect">
              <a:avLst/>
            </a:prstGeom>
          </p:spPr>
        </p:pic>
        <p:pic>
          <p:nvPicPr>
            <p:cNvPr id="32" name="图片 31"/>
            <p:cNvPicPr>
              <a:picLocks noChangeAspect="1"/>
            </p:cNvPicPr>
            <p:nvPr/>
          </p:nvPicPr>
          <p:blipFill>
            <a:blip r:embed="rId5"/>
            <a:stretch>
              <a:fillRect/>
            </a:stretch>
          </p:blipFill>
          <p:spPr>
            <a:xfrm>
              <a:off x="8520461" y="3297771"/>
              <a:ext cx="3554276" cy="306655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bwMode="auto">
          <a:xfrm>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sp>
        <p:nvSpPr>
          <p:cNvPr id="9" name="文本框 8"/>
          <p:cNvSpPr txBox="1"/>
          <p:nvPr/>
        </p:nvSpPr>
        <p:spPr>
          <a:xfrm>
            <a:off x="10167546" y="490153"/>
            <a:ext cx="1208028" cy="923330"/>
          </a:xfrm>
          <a:prstGeom prst="rect">
            <a:avLst/>
          </a:prstGeom>
          <a:noFill/>
        </p:spPr>
        <p:txBody>
          <a:bodyPr wrap="square" rtlCol="0">
            <a:spAutoFit/>
          </a:bodyPr>
          <a:lstStyle/>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p:txBody>
      </p:sp>
      <p:sp>
        <p:nvSpPr>
          <p:cNvPr id="10" name="文本框 9"/>
          <p:cNvSpPr txBox="1"/>
          <p:nvPr/>
        </p:nvSpPr>
        <p:spPr>
          <a:xfrm>
            <a:off x="5240667" y="464131"/>
            <a:ext cx="1757590" cy="892552"/>
          </a:xfrm>
          <a:prstGeom prst="rect">
            <a:avLst/>
          </a:prstGeom>
          <a:noFill/>
        </p:spPr>
        <p:txBody>
          <a:bodyPr wrap="square" rtlCol="0">
            <a:spAutoFit/>
          </a:bodyPr>
          <a:lstStyle/>
          <a:p>
            <a:pPr algn="dist"/>
            <a:r>
              <a:rPr lang="zh-CN" altLang="en-US" sz="5200" b="1" dirty="0">
                <a:solidFill>
                  <a:srgbClr val="526188"/>
                </a:solidFill>
                <a:cs typeface="+mn-ea"/>
                <a:sym typeface="+mn-lt"/>
              </a:rPr>
              <a:t>目录</a:t>
            </a:r>
            <a:endParaRPr lang="zh-CN" altLang="en-US" sz="5200" b="1" dirty="0">
              <a:solidFill>
                <a:srgbClr val="526188"/>
              </a:solidFill>
              <a:cs typeface="+mn-ea"/>
              <a:sym typeface="+mn-lt"/>
            </a:endParaRPr>
          </a:p>
        </p:txBody>
      </p:sp>
      <p:grpSp>
        <p:nvGrpSpPr>
          <p:cNvPr id="5" name="组合 4"/>
          <p:cNvGrpSpPr/>
          <p:nvPr/>
        </p:nvGrpSpPr>
        <p:grpSpPr>
          <a:xfrm>
            <a:off x="1071755" y="2664977"/>
            <a:ext cx="873333" cy="1012233"/>
            <a:chOff x="1129811" y="2664977"/>
            <a:chExt cx="873333" cy="1012233"/>
          </a:xfrm>
        </p:grpSpPr>
        <p:pic>
          <p:nvPicPr>
            <p:cNvPr id="13" name="图片 12"/>
            <p:cNvPicPr>
              <a:picLocks noChangeAspect="1"/>
            </p:cNvPicPr>
            <p:nvPr/>
          </p:nvPicPr>
          <p:blipFill>
            <a:blip r:embed="rId1" cstate="screen"/>
            <a:stretch>
              <a:fillRect/>
            </a:stretch>
          </p:blipFill>
          <p:spPr>
            <a:xfrm rot="16200000">
              <a:off x="1060361" y="2734427"/>
              <a:ext cx="1012233" cy="873333"/>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1147795" y="2972489"/>
              <a:ext cx="645836" cy="400110"/>
            </a:xfrm>
            <a:prstGeom prst="rect">
              <a:avLst/>
            </a:prstGeom>
            <a:noFill/>
          </p:spPr>
          <p:txBody>
            <a:bodyPr wrap="square" rtlCol="0">
              <a:spAutoFit/>
            </a:bodyPr>
            <a:lstStyle/>
            <a:p>
              <a:r>
                <a:rPr lang="en-US" altLang="zh-CN" sz="2000" b="1" dirty="0">
                  <a:solidFill>
                    <a:srgbClr val="526188"/>
                  </a:solidFill>
                  <a:cs typeface="+mn-ea"/>
                  <a:sym typeface="+mn-lt"/>
                </a:rPr>
                <a:t>01</a:t>
              </a:r>
              <a:endParaRPr lang="zh-CN" altLang="en-US" sz="2000" b="1" dirty="0">
                <a:solidFill>
                  <a:srgbClr val="526188"/>
                </a:solidFill>
                <a:cs typeface="+mn-ea"/>
                <a:sym typeface="+mn-lt"/>
              </a:endParaRPr>
            </a:p>
          </p:txBody>
        </p:sp>
      </p:grpSp>
      <p:grpSp>
        <p:nvGrpSpPr>
          <p:cNvPr id="24" name="组合 23"/>
          <p:cNvGrpSpPr/>
          <p:nvPr/>
        </p:nvGrpSpPr>
        <p:grpSpPr>
          <a:xfrm>
            <a:off x="6383075" y="2664977"/>
            <a:ext cx="873333" cy="1012233"/>
            <a:chOff x="6368561" y="2664977"/>
            <a:chExt cx="873333" cy="1012233"/>
          </a:xfrm>
        </p:grpSpPr>
        <p:pic>
          <p:nvPicPr>
            <p:cNvPr id="15" name="图片 14"/>
            <p:cNvPicPr>
              <a:picLocks noChangeAspect="1"/>
            </p:cNvPicPr>
            <p:nvPr/>
          </p:nvPicPr>
          <p:blipFill>
            <a:blip r:embed="rId1" cstate="screen"/>
            <a:stretch>
              <a:fillRect/>
            </a:stretch>
          </p:blipFill>
          <p:spPr>
            <a:xfrm rot="16200000">
              <a:off x="6299111" y="2734427"/>
              <a:ext cx="1012233" cy="873333"/>
            </a:xfrm>
            <a:prstGeom prst="rect">
              <a:avLst/>
            </a:prstGeom>
            <a:effectLst>
              <a:outerShdw blurRad="50800" dist="38100" dir="2700000" algn="tl" rotWithShape="0">
                <a:prstClr val="black">
                  <a:alpha val="40000"/>
                </a:prstClr>
              </a:outerShdw>
            </a:effectLst>
          </p:spPr>
        </p:pic>
        <p:sp>
          <p:nvSpPr>
            <p:cNvPr id="20" name="文本框 19"/>
            <p:cNvSpPr txBox="1"/>
            <p:nvPr/>
          </p:nvSpPr>
          <p:spPr>
            <a:xfrm>
              <a:off x="6368561" y="2984212"/>
              <a:ext cx="645836" cy="400110"/>
            </a:xfrm>
            <a:prstGeom prst="rect">
              <a:avLst/>
            </a:prstGeom>
            <a:noFill/>
          </p:spPr>
          <p:txBody>
            <a:bodyPr wrap="square" rtlCol="0">
              <a:spAutoFit/>
            </a:bodyPr>
            <a:lstStyle/>
            <a:p>
              <a:r>
                <a:rPr lang="en-US" altLang="zh-CN" sz="2000" b="1" dirty="0">
                  <a:solidFill>
                    <a:srgbClr val="526188"/>
                  </a:solidFill>
                  <a:cs typeface="+mn-ea"/>
                  <a:sym typeface="+mn-lt"/>
                </a:rPr>
                <a:t>02</a:t>
              </a:r>
              <a:endParaRPr lang="zh-CN" altLang="en-US" sz="2000" b="1" dirty="0">
                <a:solidFill>
                  <a:srgbClr val="526188"/>
                </a:solidFill>
                <a:cs typeface="+mn-ea"/>
                <a:sym typeface="+mn-lt"/>
              </a:endParaRPr>
            </a:p>
          </p:txBody>
        </p:sp>
      </p:grpSp>
      <p:grpSp>
        <p:nvGrpSpPr>
          <p:cNvPr id="6" name="组合 5"/>
          <p:cNvGrpSpPr/>
          <p:nvPr/>
        </p:nvGrpSpPr>
        <p:grpSpPr>
          <a:xfrm>
            <a:off x="1066293" y="4334364"/>
            <a:ext cx="878795" cy="1012233"/>
            <a:chOff x="1124349" y="4377906"/>
            <a:chExt cx="878795" cy="1012233"/>
          </a:xfrm>
        </p:grpSpPr>
        <p:pic>
          <p:nvPicPr>
            <p:cNvPr id="14" name="图片 13"/>
            <p:cNvPicPr>
              <a:picLocks noChangeAspect="1"/>
            </p:cNvPicPr>
            <p:nvPr/>
          </p:nvPicPr>
          <p:blipFill>
            <a:blip r:embed="rId1" cstate="screen"/>
            <a:stretch>
              <a:fillRect/>
            </a:stretch>
          </p:blipFill>
          <p:spPr>
            <a:xfrm rot="16200000">
              <a:off x="1060361" y="4447356"/>
              <a:ext cx="1012233" cy="873333"/>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124349" y="4681692"/>
              <a:ext cx="645836" cy="400110"/>
            </a:xfrm>
            <a:prstGeom prst="rect">
              <a:avLst/>
            </a:prstGeom>
            <a:noFill/>
          </p:spPr>
          <p:txBody>
            <a:bodyPr wrap="square" rtlCol="0">
              <a:spAutoFit/>
            </a:bodyPr>
            <a:lstStyle/>
            <a:p>
              <a:r>
                <a:rPr lang="en-US" altLang="zh-CN" sz="2000" b="1" dirty="0">
                  <a:solidFill>
                    <a:srgbClr val="526188"/>
                  </a:solidFill>
                  <a:cs typeface="+mn-ea"/>
                  <a:sym typeface="+mn-lt"/>
                </a:rPr>
                <a:t>03</a:t>
              </a:r>
              <a:endParaRPr lang="zh-CN" altLang="en-US" sz="2000" b="1" dirty="0">
                <a:solidFill>
                  <a:srgbClr val="526188"/>
                </a:solidFill>
                <a:cs typeface="+mn-ea"/>
                <a:sym typeface="+mn-lt"/>
              </a:endParaRPr>
            </a:p>
          </p:txBody>
        </p:sp>
      </p:grpSp>
      <p:grpSp>
        <p:nvGrpSpPr>
          <p:cNvPr id="23" name="组合 22"/>
          <p:cNvGrpSpPr/>
          <p:nvPr/>
        </p:nvGrpSpPr>
        <p:grpSpPr>
          <a:xfrm>
            <a:off x="6383075" y="4334364"/>
            <a:ext cx="873333" cy="1012233"/>
            <a:chOff x="6368561" y="4377906"/>
            <a:chExt cx="873333" cy="1012233"/>
          </a:xfrm>
        </p:grpSpPr>
        <p:pic>
          <p:nvPicPr>
            <p:cNvPr id="16" name="图片 15"/>
            <p:cNvPicPr>
              <a:picLocks noChangeAspect="1"/>
            </p:cNvPicPr>
            <p:nvPr/>
          </p:nvPicPr>
          <p:blipFill>
            <a:blip r:embed="rId1" cstate="screen"/>
            <a:stretch>
              <a:fillRect/>
            </a:stretch>
          </p:blipFill>
          <p:spPr>
            <a:xfrm rot="16200000">
              <a:off x="6299111" y="4447356"/>
              <a:ext cx="1012233" cy="873333"/>
            </a:xfrm>
            <a:prstGeom prst="rect">
              <a:avLst/>
            </a:prstGeom>
            <a:effectLst>
              <a:outerShdw blurRad="50800" dist="38100" dir="2700000" algn="tl" rotWithShape="0">
                <a:prstClr val="black">
                  <a:alpha val="40000"/>
                </a:prstClr>
              </a:outerShdw>
            </a:effectLst>
          </p:spPr>
        </p:pic>
        <p:sp>
          <p:nvSpPr>
            <p:cNvPr id="22" name="文本框 21"/>
            <p:cNvSpPr txBox="1"/>
            <p:nvPr/>
          </p:nvSpPr>
          <p:spPr>
            <a:xfrm>
              <a:off x="6368561" y="4681692"/>
              <a:ext cx="645836" cy="400110"/>
            </a:xfrm>
            <a:prstGeom prst="rect">
              <a:avLst/>
            </a:prstGeom>
            <a:noFill/>
          </p:spPr>
          <p:txBody>
            <a:bodyPr wrap="square" rtlCol="0">
              <a:spAutoFit/>
            </a:bodyPr>
            <a:lstStyle/>
            <a:p>
              <a:r>
                <a:rPr lang="en-US" altLang="zh-CN" sz="2000" b="1" dirty="0">
                  <a:solidFill>
                    <a:srgbClr val="526188"/>
                  </a:solidFill>
                  <a:cs typeface="+mn-ea"/>
                  <a:sym typeface="+mn-lt"/>
                </a:rPr>
                <a:t>04</a:t>
              </a:r>
              <a:endParaRPr lang="zh-CN" altLang="en-US" sz="2000" b="1" dirty="0">
                <a:solidFill>
                  <a:srgbClr val="526188"/>
                </a:solidFill>
                <a:cs typeface="+mn-ea"/>
                <a:sym typeface="+mn-lt"/>
              </a:endParaRPr>
            </a:p>
          </p:txBody>
        </p:sp>
      </p:grpSp>
      <p:sp>
        <p:nvSpPr>
          <p:cNvPr id="25" name="文本框 24"/>
          <p:cNvSpPr txBox="1"/>
          <p:nvPr/>
        </p:nvSpPr>
        <p:spPr>
          <a:xfrm>
            <a:off x="2224405" y="2625725"/>
            <a:ext cx="1889760" cy="55308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研究</a:t>
            </a:r>
            <a:r>
              <a:rPr lang="zh-CN" altLang="en-US" sz="3000" dirty="0">
                <a:solidFill>
                  <a:srgbClr val="526188"/>
                </a:solidFill>
                <a:cs typeface="+mn-ea"/>
                <a:sym typeface="+mn-lt"/>
              </a:rPr>
              <a:t>背景</a:t>
            </a:r>
            <a:endParaRPr lang="zh-CN" altLang="en-US" sz="3000" dirty="0">
              <a:solidFill>
                <a:srgbClr val="526188"/>
              </a:solidFill>
              <a:cs typeface="+mn-ea"/>
              <a:sym typeface="+mn-lt"/>
            </a:endParaRPr>
          </a:p>
        </p:txBody>
      </p:sp>
      <p:sp>
        <p:nvSpPr>
          <p:cNvPr id="32" name="文本框 31"/>
          <p:cNvSpPr txBox="1"/>
          <p:nvPr/>
        </p:nvSpPr>
        <p:spPr>
          <a:xfrm>
            <a:off x="7571740" y="2625725"/>
            <a:ext cx="1889760" cy="55308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研究</a:t>
            </a:r>
            <a:r>
              <a:rPr lang="zh-CN" altLang="en-US" sz="3000" dirty="0">
                <a:solidFill>
                  <a:srgbClr val="526188"/>
                </a:solidFill>
                <a:cs typeface="+mn-ea"/>
                <a:sym typeface="+mn-lt"/>
              </a:rPr>
              <a:t>思路</a:t>
            </a:r>
            <a:endParaRPr lang="zh-CN" altLang="en-US" sz="3000" dirty="0">
              <a:solidFill>
                <a:srgbClr val="526188"/>
              </a:solidFill>
              <a:cs typeface="+mn-ea"/>
              <a:sym typeface="+mn-lt"/>
            </a:endParaRPr>
          </a:p>
        </p:txBody>
      </p:sp>
      <p:grpSp>
        <p:nvGrpSpPr>
          <p:cNvPr id="34" name="组合 33"/>
          <p:cNvGrpSpPr/>
          <p:nvPr/>
        </p:nvGrpSpPr>
        <p:grpSpPr>
          <a:xfrm>
            <a:off x="2224328" y="4310496"/>
            <a:ext cx="3504888" cy="1093723"/>
            <a:chOff x="2021129" y="2596928"/>
            <a:chExt cx="3504888" cy="1093723"/>
          </a:xfrm>
        </p:grpSpPr>
        <p:sp>
          <p:nvSpPr>
            <p:cNvPr id="35" name="文本框 34"/>
            <p:cNvSpPr txBox="1"/>
            <p:nvPr/>
          </p:nvSpPr>
          <p:spPr>
            <a:xfrm>
              <a:off x="2021129" y="2596928"/>
              <a:ext cx="1890045" cy="55308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核心</a:t>
              </a:r>
              <a:r>
                <a:rPr lang="zh-CN" altLang="en-US" sz="3000" dirty="0">
                  <a:solidFill>
                    <a:srgbClr val="526188"/>
                  </a:solidFill>
                  <a:cs typeface="+mn-ea"/>
                  <a:sym typeface="+mn-lt"/>
                </a:rPr>
                <a:t>观点</a:t>
              </a:r>
              <a:endParaRPr lang="zh-CN" altLang="en-US" sz="3000" dirty="0">
                <a:solidFill>
                  <a:srgbClr val="526188"/>
                </a:solidFill>
                <a:cs typeface="+mn-ea"/>
                <a:sym typeface="+mn-lt"/>
              </a:endParaRPr>
            </a:p>
          </p:txBody>
        </p:sp>
        <p:sp>
          <p:nvSpPr>
            <p:cNvPr id="36" name="文本框 35"/>
            <p:cNvSpPr txBox="1"/>
            <p:nvPr/>
          </p:nvSpPr>
          <p:spPr>
            <a:xfrm>
              <a:off x="2048630" y="3078496"/>
              <a:ext cx="3477387" cy="61215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200" dirty="0">
                  <a:solidFill>
                    <a:schemeClr val="bg1">
                      <a:lumMod val="50000"/>
                    </a:schemeClr>
                  </a:solidFill>
                  <a:latin typeface="+mn-lt"/>
                  <a:ea typeface="+mn-ea"/>
                  <a:cs typeface="+mn-ea"/>
                  <a:sym typeface="+mn-lt"/>
                </a:rPr>
                <a:t>Distant Time by know not from what distant time thou art ever coming nearer to meet me. </a:t>
              </a:r>
              <a:endParaRPr lang="zh-CN" altLang="en-US" sz="1200" dirty="0">
                <a:solidFill>
                  <a:schemeClr val="bg1">
                    <a:lumMod val="50000"/>
                  </a:schemeClr>
                </a:solidFill>
                <a:latin typeface="+mn-lt"/>
                <a:ea typeface="+mn-ea"/>
                <a:cs typeface="+mn-ea"/>
                <a:sym typeface="+mn-lt"/>
              </a:endParaRPr>
            </a:p>
          </p:txBody>
        </p:sp>
      </p:grpSp>
      <p:sp>
        <p:nvSpPr>
          <p:cNvPr id="38" name="文本框 37"/>
          <p:cNvSpPr txBox="1"/>
          <p:nvPr/>
        </p:nvSpPr>
        <p:spPr>
          <a:xfrm>
            <a:off x="7571740" y="4310380"/>
            <a:ext cx="1889760" cy="55308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总结</a:t>
            </a:r>
            <a:r>
              <a:rPr lang="zh-CN" altLang="en-US" sz="3000" dirty="0">
                <a:solidFill>
                  <a:srgbClr val="526188"/>
                </a:solidFill>
                <a:cs typeface="+mn-ea"/>
                <a:sym typeface="+mn-lt"/>
              </a:rPr>
              <a:t>反思</a:t>
            </a:r>
            <a:endParaRPr lang="zh-CN" altLang="en-US" sz="3000" dirty="0">
              <a:solidFill>
                <a:srgbClr val="526188"/>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75" y="1990725"/>
            <a:ext cx="4378325" cy="4025265"/>
            <a:chOff x="6698566" y="879190"/>
            <a:chExt cx="5376171" cy="5485135"/>
          </a:xfrm>
        </p:grpSpPr>
        <p:pic>
          <p:nvPicPr>
            <p:cNvPr id="7" name="图片 6"/>
            <p:cNvPicPr>
              <a:picLocks noChangeAspect="1"/>
            </p:cNvPicPr>
            <p:nvPr/>
          </p:nvPicPr>
          <p:blipFill>
            <a:blip r:embed="rId1"/>
            <a:stretch>
              <a:fillRect/>
            </a:stretch>
          </p:blipFill>
          <p:spPr>
            <a:xfrm>
              <a:off x="8811925" y="5470844"/>
              <a:ext cx="573074" cy="652329"/>
            </a:xfrm>
            <a:prstGeom prst="rect">
              <a:avLst/>
            </a:prstGeom>
          </p:spPr>
        </p:pic>
        <p:pic>
          <p:nvPicPr>
            <p:cNvPr id="8" name="图片 7"/>
            <p:cNvPicPr>
              <a:picLocks noChangeAspect="1"/>
            </p:cNvPicPr>
            <p:nvPr/>
          </p:nvPicPr>
          <p:blipFill>
            <a:blip r:embed="rId2"/>
            <a:stretch>
              <a:fillRect/>
            </a:stretch>
          </p:blipFill>
          <p:spPr>
            <a:xfrm>
              <a:off x="7483297" y="4565510"/>
              <a:ext cx="1438781" cy="1231499"/>
            </a:xfrm>
            <a:prstGeom prst="rect">
              <a:avLst/>
            </a:prstGeom>
          </p:spPr>
        </p:pic>
        <p:pic>
          <p:nvPicPr>
            <p:cNvPr id="9" name="图片 8"/>
            <p:cNvPicPr>
              <a:picLocks noChangeAspect="1"/>
            </p:cNvPicPr>
            <p:nvPr/>
          </p:nvPicPr>
          <p:blipFill>
            <a:blip r:embed="rId3"/>
            <a:stretch>
              <a:fillRect/>
            </a:stretch>
          </p:blipFill>
          <p:spPr>
            <a:xfrm>
              <a:off x="6698566" y="879190"/>
              <a:ext cx="3828620" cy="3298222"/>
            </a:xfrm>
            <a:prstGeom prst="rect">
              <a:avLst/>
            </a:prstGeom>
          </p:spPr>
        </p:pic>
        <p:pic>
          <p:nvPicPr>
            <p:cNvPr id="10" name="图片 9"/>
            <p:cNvPicPr>
              <a:picLocks noChangeAspect="1"/>
            </p:cNvPicPr>
            <p:nvPr/>
          </p:nvPicPr>
          <p:blipFill>
            <a:blip r:embed="rId4">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5"/>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680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a:effectLst>
                  <a:outerShdw blurRad="50800" dist="38100" dir="5400000" algn="t" rotWithShape="0">
                    <a:prstClr val="black">
                      <a:alpha val="40000"/>
                    </a:prstClr>
                  </a:outerShdw>
                </a:effectLst>
                <a:cs typeface="+mn-ea"/>
                <a:sym typeface="+mn-lt"/>
              </a:rPr>
              <a:t>研究</a:t>
            </a:r>
            <a:r>
              <a:rPr lang="zh-CN" altLang="en-US" sz="6600" dirty="0">
                <a:effectLst>
                  <a:outerShdw blurRad="50800" dist="38100" dir="5400000" algn="t" rotWithShape="0">
                    <a:prstClr val="black">
                      <a:alpha val="40000"/>
                    </a:prstClr>
                  </a:outerShdw>
                </a:effectLst>
                <a:cs typeface="+mn-ea"/>
                <a:sym typeface="+mn-lt"/>
              </a:rPr>
              <a:t>背景</a:t>
            </a:r>
            <a:endParaRPr lang="zh-CN" altLang="en-US" sz="6600" dirty="0">
              <a:effectLst>
                <a:outerShdw blurRad="50800" dist="38100" dir="5400000" algn="t" rotWithShape="0">
                  <a:prstClr val="black">
                    <a:alpha val="40000"/>
                  </a:prst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46076" y="323047"/>
            <a:ext cx="2073215" cy="548814"/>
            <a:chOff x="384176" y="265897"/>
            <a:chExt cx="2073215" cy="548814"/>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825047" y="265897"/>
              <a:ext cx="1632344" cy="521970"/>
            </a:xfrm>
            <a:prstGeom prst="rect">
              <a:avLst/>
            </a:prstGeom>
            <a:noFill/>
          </p:spPr>
          <p:txBody>
            <a:bodyPr wrap="square" rtlCol="0">
              <a:spAutoFit/>
            </a:bodyPr>
            <a:lstStyle/>
            <a:p>
              <a:pPr algn="dist"/>
              <a:r>
                <a:rPr lang="zh-CN" altLang="en-US" sz="2800" b="1" dirty="0">
                  <a:solidFill>
                    <a:srgbClr val="526188"/>
                  </a:solidFill>
                  <a:cs typeface="+mn-ea"/>
                  <a:sym typeface="+mn-lt"/>
                </a:rPr>
                <a:t>研究背景</a:t>
              </a:r>
              <a:endParaRPr lang="zh-CN" altLang="en-US" sz="2800" b="1" dirty="0">
                <a:solidFill>
                  <a:srgbClr val="526188"/>
                </a:solidFill>
                <a:cs typeface="+mn-ea"/>
                <a:sym typeface="+mn-lt"/>
              </a:endParaRPr>
            </a:p>
          </p:txBody>
        </p:sp>
      </p:grpSp>
      <p:sp>
        <p:nvSpPr>
          <p:cNvPr id="12" name="任意多边形: 形状 11"/>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sp>
        <p:nvSpPr>
          <p:cNvPr id="2" name="文本框 1"/>
          <p:cNvSpPr txBox="1"/>
          <p:nvPr/>
        </p:nvSpPr>
        <p:spPr>
          <a:xfrm>
            <a:off x="666750" y="3577590"/>
            <a:ext cx="10595610" cy="2168525"/>
          </a:xfrm>
          <a:prstGeom prst="rect">
            <a:avLst/>
          </a:prstGeom>
          <a:noFill/>
        </p:spPr>
        <p:txBody>
          <a:bodyPr wrap="square" rtlCol="0" anchor="t">
            <a:spAutoFit/>
          </a:bodyPr>
          <a:p>
            <a:pPr fontAlgn="auto">
              <a:lnSpc>
                <a:spcPct val="150000"/>
              </a:lnSpc>
            </a:pPr>
            <a:r>
              <a:rPr lang="zh-CN" altLang="en-US">
                <a:latin typeface="黑体" panose="02010609060101010101" charset="-122"/>
                <a:ea typeface="黑体" panose="02010609060101010101" charset="-122"/>
                <a:cs typeface="黑体" panose="02010609060101010101" charset="-122"/>
              </a:rPr>
              <a:t>人工智能教育是依托于人工智能所展开的一种新型教育模式，随着计算机科学、算法科学、认知科学的快速发展，人工智能在各个领域的覆盖率更高，人工智能如何应用于各领域成为专家学者们所研究的重要议题，</a:t>
            </a:r>
            <a:r>
              <a:rPr lang="zh-CN" altLang="en-US" b="1">
                <a:solidFill>
                  <a:srgbClr val="526188"/>
                </a:solidFill>
                <a:latin typeface="黑体" panose="02010609060101010101" charset="-122"/>
                <a:ea typeface="黑体" panose="02010609060101010101" charset="-122"/>
                <a:cs typeface="黑体" panose="02010609060101010101" charset="-122"/>
              </a:rPr>
              <a:t>“人工智能+教育”</a:t>
            </a:r>
            <a:r>
              <a:rPr lang="zh-CN" altLang="en-US">
                <a:latin typeface="黑体" panose="02010609060101010101" charset="-122"/>
                <a:ea typeface="黑体" panose="02010609060101010101" charset="-122"/>
                <a:cs typeface="黑体" panose="02010609060101010101" charset="-122"/>
              </a:rPr>
              <a:t>成为一种新的教育形态。劳动教育是当今社会的热点话题，</a:t>
            </a:r>
            <a:r>
              <a:rPr lang="zh-CN" altLang="en-US">
                <a:latin typeface="黑体" panose="02010609060101010101" charset="-122"/>
                <a:ea typeface="黑体" panose="02010609060101010101" charset="-122"/>
                <a:cs typeface="黑体" panose="02010609060101010101" charset="-122"/>
              </a:rPr>
              <a:t>随着新时代发展，被赋予新的内涵，有待于从多个角度进行研究。</a:t>
            </a:r>
            <a:r>
              <a:rPr lang="zh-CN" altLang="en-US">
                <a:latin typeface="黑体" panose="02010609060101010101" charset="-122"/>
                <a:ea typeface="黑体" panose="02010609060101010101" charset="-122"/>
                <a:cs typeface="黑体" panose="02010609060101010101" charset="-122"/>
              </a:rPr>
              <a:t>尝试在人工智能的背景下去分析如何开展劳动教育有助于实现教育现代化以及培养全面发展的高素质人才。</a:t>
            </a:r>
            <a:endParaRPr lang="zh-CN" altLang="en-US">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1"/>
          <a:stretch>
            <a:fillRect/>
          </a:stretch>
        </p:blipFill>
        <p:spPr>
          <a:xfrm>
            <a:off x="1316355" y="1486535"/>
            <a:ext cx="2632710" cy="1646555"/>
          </a:xfrm>
          <a:prstGeom prst="rect">
            <a:avLst/>
          </a:prstGeom>
        </p:spPr>
      </p:pic>
      <p:pic>
        <p:nvPicPr>
          <p:cNvPr id="4" name="图片 3"/>
          <p:cNvPicPr>
            <a:picLocks noChangeAspect="1"/>
          </p:cNvPicPr>
          <p:nvPr/>
        </p:nvPicPr>
        <p:blipFill>
          <a:blip r:embed="rId2"/>
          <a:stretch>
            <a:fillRect/>
          </a:stretch>
        </p:blipFill>
        <p:spPr>
          <a:xfrm>
            <a:off x="4338955" y="259715"/>
            <a:ext cx="2508885" cy="1672590"/>
          </a:xfrm>
          <a:prstGeom prst="rect">
            <a:avLst/>
          </a:prstGeom>
        </p:spPr>
      </p:pic>
      <p:sp>
        <p:nvSpPr>
          <p:cNvPr id="6" name="加号 5"/>
          <p:cNvSpPr/>
          <p:nvPr/>
        </p:nvSpPr>
        <p:spPr>
          <a:xfrm>
            <a:off x="4056380" y="2044700"/>
            <a:ext cx="3197225" cy="1012825"/>
          </a:xfrm>
          <a:prstGeom prst="mathPlus">
            <a:avLst/>
          </a:prstGeom>
          <a:solidFill>
            <a:srgbClr val="526188"/>
          </a:solidFill>
          <a:ln>
            <a:solidFill>
              <a:srgbClr val="526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3"/>
          <a:stretch>
            <a:fillRect/>
          </a:stretch>
        </p:blipFill>
        <p:spPr>
          <a:xfrm>
            <a:off x="7454265" y="1339850"/>
            <a:ext cx="2453640" cy="1623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75" y="2103755"/>
            <a:ext cx="4301490" cy="3912235"/>
            <a:chOff x="6698566" y="879190"/>
            <a:chExt cx="5376171" cy="5485135"/>
          </a:xfrm>
        </p:grpSpPr>
        <p:pic>
          <p:nvPicPr>
            <p:cNvPr id="7" name="图片 6"/>
            <p:cNvPicPr>
              <a:picLocks noChangeAspect="1"/>
            </p:cNvPicPr>
            <p:nvPr/>
          </p:nvPicPr>
          <p:blipFill>
            <a:blip r:embed="rId1"/>
            <a:stretch>
              <a:fillRect/>
            </a:stretch>
          </p:blipFill>
          <p:spPr>
            <a:xfrm>
              <a:off x="8811925" y="5470844"/>
              <a:ext cx="573074" cy="652329"/>
            </a:xfrm>
            <a:prstGeom prst="rect">
              <a:avLst/>
            </a:prstGeom>
          </p:spPr>
        </p:pic>
        <p:pic>
          <p:nvPicPr>
            <p:cNvPr id="8" name="图片 7"/>
            <p:cNvPicPr>
              <a:picLocks noChangeAspect="1"/>
            </p:cNvPicPr>
            <p:nvPr/>
          </p:nvPicPr>
          <p:blipFill>
            <a:blip r:embed="rId2"/>
            <a:stretch>
              <a:fillRect/>
            </a:stretch>
          </p:blipFill>
          <p:spPr>
            <a:xfrm>
              <a:off x="7483297" y="4565510"/>
              <a:ext cx="1438781" cy="1231499"/>
            </a:xfrm>
            <a:prstGeom prst="rect">
              <a:avLst/>
            </a:prstGeom>
          </p:spPr>
        </p:pic>
        <p:pic>
          <p:nvPicPr>
            <p:cNvPr id="9" name="图片 8"/>
            <p:cNvPicPr>
              <a:picLocks noChangeAspect="1"/>
            </p:cNvPicPr>
            <p:nvPr/>
          </p:nvPicPr>
          <p:blipFill>
            <a:blip r:embed="rId3"/>
            <a:stretch>
              <a:fillRect/>
            </a:stretch>
          </p:blipFill>
          <p:spPr>
            <a:xfrm>
              <a:off x="6698566" y="879190"/>
              <a:ext cx="3828620" cy="3298222"/>
            </a:xfrm>
            <a:prstGeom prst="rect">
              <a:avLst/>
            </a:prstGeom>
          </p:spPr>
        </p:pic>
        <p:pic>
          <p:nvPicPr>
            <p:cNvPr id="10" name="图片 9"/>
            <p:cNvPicPr>
              <a:picLocks noChangeAspect="1"/>
            </p:cNvPicPr>
            <p:nvPr/>
          </p:nvPicPr>
          <p:blipFill>
            <a:blip r:embed="rId4">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5"/>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680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a:effectLst>
                  <a:outerShdw blurRad="50800" dist="38100" dir="5400000" algn="t" rotWithShape="0">
                    <a:prstClr val="black">
                      <a:alpha val="40000"/>
                    </a:prstClr>
                  </a:outerShdw>
                </a:effectLst>
                <a:cs typeface="+mn-ea"/>
                <a:sym typeface="+mn-lt"/>
              </a:rPr>
              <a:t>研究</a:t>
            </a:r>
            <a:r>
              <a:rPr lang="zh-CN" altLang="en-US" sz="6600" dirty="0">
                <a:effectLst>
                  <a:outerShdw blurRad="50800" dist="38100" dir="5400000" algn="t" rotWithShape="0">
                    <a:prstClr val="black">
                      <a:alpha val="40000"/>
                    </a:prstClr>
                  </a:outerShdw>
                </a:effectLst>
                <a:cs typeface="+mn-ea"/>
                <a:sym typeface="+mn-lt"/>
              </a:rPr>
              <a:t>思路</a:t>
            </a:r>
            <a:endParaRPr lang="zh-CN" altLang="en-US" sz="6600" dirty="0">
              <a:effectLst>
                <a:outerShdw blurRad="50800" dist="38100" dir="5400000" algn="t" rotWithShape="0">
                  <a:prstClr val="black">
                    <a:alpha val="40000"/>
                  </a:prst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6076" y="323047"/>
            <a:ext cx="2073215" cy="548814"/>
            <a:chOff x="384176" y="265897"/>
            <a:chExt cx="2073215" cy="548814"/>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28"/>
            <p:cNvSpPr txBox="1"/>
            <p:nvPr/>
          </p:nvSpPr>
          <p:spPr>
            <a:xfrm>
              <a:off x="825047" y="265897"/>
              <a:ext cx="1632344" cy="521970"/>
            </a:xfrm>
            <a:prstGeom prst="rect">
              <a:avLst/>
            </a:prstGeom>
            <a:noFill/>
          </p:spPr>
          <p:txBody>
            <a:bodyPr wrap="square" rtlCol="0">
              <a:spAutoFit/>
            </a:bodyPr>
            <a:lstStyle/>
            <a:p>
              <a:pPr algn="dist"/>
              <a:r>
                <a:rPr lang="zh-CN" altLang="en-US" sz="2800" b="1" dirty="0">
                  <a:solidFill>
                    <a:srgbClr val="526188"/>
                  </a:solidFill>
                  <a:cs typeface="+mn-ea"/>
                  <a:sym typeface="+mn-lt"/>
                </a:rPr>
                <a:t>研究思路</a:t>
              </a:r>
              <a:endParaRPr lang="zh-CN" altLang="en-US" sz="2800" b="1" dirty="0">
                <a:solidFill>
                  <a:srgbClr val="526188"/>
                </a:solidFill>
                <a:cs typeface="+mn-ea"/>
                <a:sym typeface="+mn-lt"/>
              </a:endParaRPr>
            </a:p>
          </p:txBody>
        </p:sp>
      </p:grpSp>
      <p:grpSp>
        <p:nvGrpSpPr>
          <p:cNvPr id="2" name="组合 1"/>
          <p:cNvGrpSpPr/>
          <p:nvPr/>
        </p:nvGrpSpPr>
        <p:grpSpPr>
          <a:xfrm>
            <a:off x="4912995" y="803910"/>
            <a:ext cx="1789430" cy="4499610"/>
            <a:chOff x="7811" y="924"/>
            <a:chExt cx="2669" cy="6330"/>
          </a:xfrm>
        </p:grpSpPr>
        <p:sp>
          <p:nvSpPr>
            <p:cNvPr id="42" name="Freeform 5"/>
            <p:cNvSpPr/>
            <p:nvPr/>
          </p:nvSpPr>
          <p:spPr bwMode="auto">
            <a:xfrm rot="5400000">
              <a:off x="7252" y="3423"/>
              <a:ext cx="2453" cy="1335"/>
            </a:xfrm>
            <a:custGeom>
              <a:avLst/>
              <a:gdLst/>
              <a:ahLst/>
              <a:cxnLst>
                <a:cxn ang="0">
                  <a:pos x="2591" y="2548"/>
                </a:cxn>
                <a:cxn ang="0">
                  <a:pos x="2937" y="2487"/>
                </a:cxn>
                <a:cxn ang="0">
                  <a:pos x="3265" y="2375"/>
                </a:cxn>
                <a:cxn ang="0">
                  <a:pos x="3569" y="2220"/>
                </a:cxn>
                <a:cxn ang="0">
                  <a:pos x="3845" y="2022"/>
                </a:cxn>
                <a:cxn ang="0">
                  <a:pos x="4090" y="1788"/>
                </a:cxn>
                <a:cxn ang="0">
                  <a:pos x="4301" y="1521"/>
                </a:cxn>
                <a:cxn ang="0">
                  <a:pos x="4471" y="1226"/>
                </a:cxn>
                <a:cxn ang="0">
                  <a:pos x="4597" y="905"/>
                </a:cxn>
                <a:cxn ang="0">
                  <a:pos x="4675" y="564"/>
                </a:cxn>
                <a:cxn ang="0">
                  <a:pos x="4702" y="207"/>
                </a:cxn>
                <a:cxn ang="0">
                  <a:pos x="4701" y="128"/>
                </a:cxn>
                <a:cxn ang="0">
                  <a:pos x="4697" y="51"/>
                </a:cxn>
                <a:cxn ang="0">
                  <a:pos x="3728" y="0"/>
                </a:cxn>
                <a:cxn ang="0">
                  <a:pos x="3738" y="76"/>
                </a:cxn>
                <a:cxn ang="0">
                  <a:pos x="3743" y="154"/>
                </a:cxn>
                <a:cxn ang="0">
                  <a:pos x="3741" y="278"/>
                </a:cxn>
                <a:cxn ang="0">
                  <a:pos x="3715" y="487"/>
                </a:cxn>
                <a:cxn ang="0">
                  <a:pos x="3658" y="685"/>
                </a:cxn>
                <a:cxn ang="0">
                  <a:pos x="3575" y="870"/>
                </a:cxn>
                <a:cxn ang="0">
                  <a:pos x="3466" y="1040"/>
                </a:cxn>
                <a:cxn ang="0">
                  <a:pos x="3335" y="1192"/>
                </a:cxn>
                <a:cxn ang="0">
                  <a:pos x="3183" y="1323"/>
                </a:cxn>
                <a:cxn ang="0">
                  <a:pos x="3013" y="1432"/>
                </a:cxn>
                <a:cxn ang="0">
                  <a:pos x="2829" y="1515"/>
                </a:cxn>
                <a:cxn ang="0">
                  <a:pos x="2631" y="1572"/>
                </a:cxn>
                <a:cxn ang="0">
                  <a:pos x="2422" y="1599"/>
                </a:cxn>
                <a:cxn ang="0">
                  <a:pos x="2209" y="1594"/>
                </a:cxn>
                <a:cxn ang="0">
                  <a:pos x="2004" y="1557"/>
                </a:cxn>
                <a:cxn ang="0">
                  <a:pos x="1810" y="1491"/>
                </a:cxn>
                <a:cxn ang="0">
                  <a:pos x="1630" y="1398"/>
                </a:cxn>
                <a:cxn ang="0">
                  <a:pos x="1466" y="1281"/>
                </a:cxn>
                <a:cxn ang="0">
                  <a:pos x="1322" y="1143"/>
                </a:cxn>
                <a:cxn ang="0">
                  <a:pos x="1197" y="985"/>
                </a:cxn>
                <a:cxn ang="0">
                  <a:pos x="1097" y="809"/>
                </a:cxn>
                <a:cxn ang="0">
                  <a:pos x="1022" y="621"/>
                </a:cxn>
                <a:cxn ang="0">
                  <a:pos x="976" y="419"/>
                </a:cxn>
                <a:cxn ang="0">
                  <a:pos x="960" y="207"/>
                </a:cxn>
                <a:cxn ang="0">
                  <a:pos x="961" y="128"/>
                </a:cxn>
                <a:cxn ang="0">
                  <a:pos x="968" y="50"/>
                </a:cxn>
                <a:cxn ang="0">
                  <a:pos x="9" y="0"/>
                </a:cxn>
                <a:cxn ang="0">
                  <a:pos x="4" y="77"/>
                </a:cxn>
                <a:cxn ang="0">
                  <a:pos x="0" y="154"/>
                </a:cxn>
                <a:cxn ang="0">
                  <a:pos x="3" y="328"/>
                </a:cxn>
                <a:cxn ang="0">
                  <a:pos x="48" y="680"/>
                </a:cxn>
                <a:cxn ang="0">
                  <a:pos x="144" y="1014"/>
                </a:cxn>
                <a:cxn ang="0">
                  <a:pos x="284" y="1328"/>
                </a:cxn>
                <a:cxn ang="0">
                  <a:pos x="468" y="1613"/>
                </a:cxn>
                <a:cxn ang="0">
                  <a:pos x="691" y="1869"/>
                </a:cxn>
                <a:cxn ang="0">
                  <a:pos x="946" y="2092"/>
                </a:cxn>
                <a:cxn ang="0">
                  <a:pos x="1232" y="2276"/>
                </a:cxn>
                <a:cxn ang="0">
                  <a:pos x="1545" y="2417"/>
                </a:cxn>
                <a:cxn ang="0">
                  <a:pos x="1879" y="2513"/>
                </a:cxn>
                <a:cxn ang="0">
                  <a:pos x="2230" y="2558"/>
                </a:cxn>
              </a:cxnLst>
              <a:rect l="0" t="0" r="r" b="b"/>
              <a:pathLst>
                <a:path w="4702" h="2560">
                  <a:moveTo>
                    <a:pt x="2351" y="2560"/>
                  </a:moveTo>
                  <a:lnTo>
                    <a:pt x="2472" y="2558"/>
                  </a:lnTo>
                  <a:lnTo>
                    <a:pt x="2591" y="2548"/>
                  </a:lnTo>
                  <a:lnTo>
                    <a:pt x="2709" y="2533"/>
                  </a:lnTo>
                  <a:lnTo>
                    <a:pt x="2824" y="2513"/>
                  </a:lnTo>
                  <a:lnTo>
                    <a:pt x="2937" y="2487"/>
                  </a:lnTo>
                  <a:lnTo>
                    <a:pt x="3049" y="2455"/>
                  </a:lnTo>
                  <a:lnTo>
                    <a:pt x="3159" y="2417"/>
                  </a:lnTo>
                  <a:lnTo>
                    <a:pt x="3265" y="2375"/>
                  </a:lnTo>
                  <a:lnTo>
                    <a:pt x="3369" y="2328"/>
                  </a:lnTo>
                  <a:lnTo>
                    <a:pt x="3471" y="2276"/>
                  </a:lnTo>
                  <a:lnTo>
                    <a:pt x="3569" y="2220"/>
                  </a:lnTo>
                  <a:lnTo>
                    <a:pt x="3664" y="2157"/>
                  </a:lnTo>
                  <a:lnTo>
                    <a:pt x="3756" y="2092"/>
                  </a:lnTo>
                  <a:lnTo>
                    <a:pt x="3845" y="2022"/>
                  </a:lnTo>
                  <a:lnTo>
                    <a:pt x="3931" y="1948"/>
                  </a:lnTo>
                  <a:lnTo>
                    <a:pt x="4013" y="1869"/>
                  </a:lnTo>
                  <a:lnTo>
                    <a:pt x="4090" y="1788"/>
                  </a:lnTo>
                  <a:lnTo>
                    <a:pt x="4165" y="1703"/>
                  </a:lnTo>
                  <a:lnTo>
                    <a:pt x="4235" y="1613"/>
                  </a:lnTo>
                  <a:lnTo>
                    <a:pt x="4301" y="1521"/>
                  </a:lnTo>
                  <a:lnTo>
                    <a:pt x="4362" y="1426"/>
                  </a:lnTo>
                  <a:lnTo>
                    <a:pt x="4418" y="1328"/>
                  </a:lnTo>
                  <a:lnTo>
                    <a:pt x="4471" y="1226"/>
                  </a:lnTo>
                  <a:lnTo>
                    <a:pt x="4517" y="1122"/>
                  </a:lnTo>
                  <a:lnTo>
                    <a:pt x="4560" y="1014"/>
                  </a:lnTo>
                  <a:lnTo>
                    <a:pt x="4597" y="905"/>
                  </a:lnTo>
                  <a:lnTo>
                    <a:pt x="4629" y="794"/>
                  </a:lnTo>
                  <a:lnTo>
                    <a:pt x="4654" y="680"/>
                  </a:lnTo>
                  <a:lnTo>
                    <a:pt x="4675" y="564"/>
                  </a:lnTo>
                  <a:lnTo>
                    <a:pt x="4691" y="447"/>
                  </a:lnTo>
                  <a:lnTo>
                    <a:pt x="4700" y="328"/>
                  </a:lnTo>
                  <a:lnTo>
                    <a:pt x="4702" y="207"/>
                  </a:lnTo>
                  <a:lnTo>
                    <a:pt x="4702" y="181"/>
                  </a:lnTo>
                  <a:lnTo>
                    <a:pt x="4702" y="154"/>
                  </a:lnTo>
                  <a:lnTo>
                    <a:pt x="4701" y="128"/>
                  </a:lnTo>
                  <a:lnTo>
                    <a:pt x="4701" y="103"/>
                  </a:lnTo>
                  <a:lnTo>
                    <a:pt x="4698" y="77"/>
                  </a:lnTo>
                  <a:lnTo>
                    <a:pt x="4697" y="51"/>
                  </a:lnTo>
                  <a:lnTo>
                    <a:pt x="4696" y="24"/>
                  </a:lnTo>
                  <a:lnTo>
                    <a:pt x="4694" y="0"/>
                  </a:lnTo>
                  <a:lnTo>
                    <a:pt x="3728" y="0"/>
                  </a:lnTo>
                  <a:lnTo>
                    <a:pt x="3732" y="24"/>
                  </a:lnTo>
                  <a:lnTo>
                    <a:pt x="3734" y="50"/>
                  </a:lnTo>
                  <a:lnTo>
                    <a:pt x="3738" y="76"/>
                  </a:lnTo>
                  <a:lnTo>
                    <a:pt x="3739" y="101"/>
                  </a:lnTo>
                  <a:lnTo>
                    <a:pt x="3741" y="128"/>
                  </a:lnTo>
                  <a:lnTo>
                    <a:pt x="3743" y="154"/>
                  </a:lnTo>
                  <a:lnTo>
                    <a:pt x="3743" y="180"/>
                  </a:lnTo>
                  <a:lnTo>
                    <a:pt x="3744" y="207"/>
                  </a:lnTo>
                  <a:lnTo>
                    <a:pt x="3741" y="278"/>
                  </a:lnTo>
                  <a:lnTo>
                    <a:pt x="3737" y="349"/>
                  </a:lnTo>
                  <a:lnTo>
                    <a:pt x="3727" y="419"/>
                  </a:lnTo>
                  <a:lnTo>
                    <a:pt x="3715" y="487"/>
                  </a:lnTo>
                  <a:lnTo>
                    <a:pt x="3700" y="555"/>
                  </a:lnTo>
                  <a:lnTo>
                    <a:pt x="3680" y="621"/>
                  </a:lnTo>
                  <a:lnTo>
                    <a:pt x="3658" y="685"/>
                  </a:lnTo>
                  <a:lnTo>
                    <a:pt x="3634" y="748"/>
                  </a:lnTo>
                  <a:lnTo>
                    <a:pt x="3606" y="809"/>
                  </a:lnTo>
                  <a:lnTo>
                    <a:pt x="3575" y="870"/>
                  </a:lnTo>
                  <a:lnTo>
                    <a:pt x="3541" y="928"/>
                  </a:lnTo>
                  <a:lnTo>
                    <a:pt x="3505" y="985"/>
                  </a:lnTo>
                  <a:lnTo>
                    <a:pt x="3466" y="1040"/>
                  </a:lnTo>
                  <a:lnTo>
                    <a:pt x="3424" y="1093"/>
                  </a:lnTo>
                  <a:lnTo>
                    <a:pt x="3380" y="1143"/>
                  </a:lnTo>
                  <a:lnTo>
                    <a:pt x="3335" y="1192"/>
                  </a:lnTo>
                  <a:lnTo>
                    <a:pt x="3286" y="1237"/>
                  </a:lnTo>
                  <a:lnTo>
                    <a:pt x="3236" y="1281"/>
                  </a:lnTo>
                  <a:lnTo>
                    <a:pt x="3183" y="1323"/>
                  </a:lnTo>
                  <a:lnTo>
                    <a:pt x="3128" y="1362"/>
                  </a:lnTo>
                  <a:lnTo>
                    <a:pt x="3072" y="1398"/>
                  </a:lnTo>
                  <a:lnTo>
                    <a:pt x="3013" y="1432"/>
                  </a:lnTo>
                  <a:lnTo>
                    <a:pt x="2953" y="1463"/>
                  </a:lnTo>
                  <a:lnTo>
                    <a:pt x="2892" y="1491"/>
                  </a:lnTo>
                  <a:lnTo>
                    <a:pt x="2829" y="1515"/>
                  </a:lnTo>
                  <a:lnTo>
                    <a:pt x="2765" y="1537"/>
                  </a:lnTo>
                  <a:lnTo>
                    <a:pt x="2699" y="1557"/>
                  </a:lnTo>
                  <a:lnTo>
                    <a:pt x="2631" y="1572"/>
                  </a:lnTo>
                  <a:lnTo>
                    <a:pt x="2563" y="1584"/>
                  </a:lnTo>
                  <a:lnTo>
                    <a:pt x="2493" y="1594"/>
                  </a:lnTo>
                  <a:lnTo>
                    <a:pt x="2422" y="1599"/>
                  </a:lnTo>
                  <a:lnTo>
                    <a:pt x="2351" y="1600"/>
                  </a:lnTo>
                  <a:lnTo>
                    <a:pt x="2280" y="1599"/>
                  </a:lnTo>
                  <a:lnTo>
                    <a:pt x="2209" y="1594"/>
                  </a:lnTo>
                  <a:lnTo>
                    <a:pt x="2140" y="1584"/>
                  </a:lnTo>
                  <a:lnTo>
                    <a:pt x="2071" y="1572"/>
                  </a:lnTo>
                  <a:lnTo>
                    <a:pt x="2004" y="1557"/>
                  </a:lnTo>
                  <a:lnTo>
                    <a:pt x="1938" y="1537"/>
                  </a:lnTo>
                  <a:lnTo>
                    <a:pt x="1874" y="1515"/>
                  </a:lnTo>
                  <a:lnTo>
                    <a:pt x="1810" y="1491"/>
                  </a:lnTo>
                  <a:lnTo>
                    <a:pt x="1749" y="1463"/>
                  </a:lnTo>
                  <a:lnTo>
                    <a:pt x="1689" y="1432"/>
                  </a:lnTo>
                  <a:lnTo>
                    <a:pt x="1630" y="1398"/>
                  </a:lnTo>
                  <a:lnTo>
                    <a:pt x="1574" y="1362"/>
                  </a:lnTo>
                  <a:lnTo>
                    <a:pt x="1519" y="1323"/>
                  </a:lnTo>
                  <a:lnTo>
                    <a:pt x="1466" y="1281"/>
                  </a:lnTo>
                  <a:lnTo>
                    <a:pt x="1416" y="1237"/>
                  </a:lnTo>
                  <a:lnTo>
                    <a:pt x="1367" y="1192"/>
                  </a:lnTo>
                  <a:lnTo>
                    <a:pt x="1322" y="1143"/>
                  </a:lnTo>
                  <a:lnTo>
                    <a:pt x="1278" y="1093"/>
                  </a:lnTo>
                  <a:lnTo>
                    <a:pt x="1236" y="1040"/>
                  </a:lnTo>
                  <a:lnTo>
                    <a:pt x="1197" y="985"/>
                  </a:lnTo>
                  <a:lnTo>
                    <a:pt x="1162" y="928"/>
                  </a:lnTo>
                  <a:lnTo>
                    <a:pt x="1127" y="870"/>
                  </a:lnTo>
                  <a:lnTo>
                    <a:pt x="1097" y="809"/>
                  </a:lnTo>
                  <a:lnTo>
                    <a:pt x="1069" y="748"/>
                  </a:lnTo>
                  <a:lnTo>
                    <a:pt x="1044" y="685"/>
                  </a:lnTo>
                  <a:lnTo>
                    <a:pt x="1022" y="621"/>
                  </a:lnTo>
                  <a:lnTo>
                    <a:pt x="1003" y="555"/>
                  </a:lnTo>
                  <a:lnTo>
                    <a:pt x="988" y="487"/>
                  </a:lnTo>
                  <a:lnTo>
                    <a:pt x="976" y="419"/>
                  </a:lnTo>
                  <a:lnTo>
                    <a:pt x="966" y="349"/>
                  </a:lnTo>
                  <a:lnTo>
                    <a:pt x="961" y="278"/>
                  </a:lnTo>
                  <a:lnTo>
                    <a:pt x="960" y="207"/>
                  </a:lnTo>
                  <a:lnTo>
                    <a:pt x="960" y="180"/>
                  </a:lnTo>
                  <a:lnTo>
                    <a:pt x="960" y="154"/>
                  </a:lnTo>
                  <a:lnTo>
                    <a:pt x="961" y="128"/>
                  </a:lnTo>
                  <a:lnTo>
                    <a:pt x="964" y="101"/>
                  </a:lnTo>
                  <a:lnTo>
                    <a:pt x="966" y="76"/>
                  </a:lnTo>
                  <a:lnTo>
                    <a:pt x="968" y="50"/>
                  </a:lnTo>
                  <a:lnTo>
                    <a:pt x="971" y="24"/>
                  </a:lnTo>
                  <a:lnTo>
                    <a:pt x="975" y="0"/>
                  </a:lnTo>
                  <a:lnTo>
                    <a:pt x="9" y="0"/>
                  </a:lnTo>
                  <a:lnTo>
                    <a:pt x="8" y="24"/>
                  </a:lnTo>
                  <a:lnTo>
                    <a:pt x="5" y="51"/>
                  </a:lnTo>
                  <a:lnTo>
                    <a:pt x="4" y="77"/>
                  </a:lnTo>
                  <a:lnTo>
                    <a:pt x="3" y="103"/>
                  </a:lnTo>
                  <a:lnTo>
                    <a:pt x="2" y="128"/>
                  </a:lnTo>
                  <a:lnTo>
                    <a:pt x="0" y="154"/>
                  </a:lnTo>
                  <a:lnTo>
                    <a:pt x="0" y="181"/>
                  </a:lnTo>
                  <a:lnTo>
                    <a:pt x="0" y="207"/>
                  </a:lnTo>
                  <a:lnTo>
                    <a:pt x="3" y="328"/>
                  </a:lnTo>
                  <a:lnTo>
                    <a:pt x="13" y="447"/>
                  </a:lnTo>
                  <a:lnTo>
                    <a:pt x="27" y="564"/>
                  </a:lnTo>
                  <a:lnTo>
                    <a:pt x="48" y="680"/>
                  </a:lnTo>
                  <a:lnTo>
                    <a:pt x="74" y="794"/>
                  </a:lnTo>
                  <a:lnTo>
                    <a:pt x="106" y="905"/>
                  </a:lnTo>
                  <a:lnTo>
                    <a:pt x="144" y="1014"/>
                  </a:lnTo>
                  <a:lnTo>
                    <a:pt x="185" y="1122"/>
                  </a:lnTo>
                  <a:lnTo>
                    <a:pt x="233" y="1226"/>
                  </a:lnTo>
                  <a:lnTo>
                    <a:pt x="284" y="1328"/>
                  </a:lnTo>
                  <a:lnTo>
                    <a:pt x="341" y="1426"/>
                  </a:lnTo>
                  <a:lnTo>
                    <a:pt x="403" y="1521"/>
                  </a:lnTo>
                  <a:lnTo>
                    <a:pt x="468" y="1613"/>
                  </a:lnTo>
                  <a:lnTo>
                    <a:pt x="538" y="1703"/>
                  </a:lnTo>
                  <a:lnTo>
                    <a:pt x="612" y="1788"/>
                  </a:lnTo>
                  <a:lnTo>
                    <a:pt x="691" y="1869"/>
                  </a:lnTo>
                  <a:lnTo>
                    <a:pt x="771" y="1948"/>
                  </a:lnTo>
                  <a:lnTo>
                    <a:pt x="857" y="2022"/>
                  </a:lnTo>
                  <a:lnTo>
                    <a:pt x="946" y="2092"/>
                  </a:lnTo>
                  <a:lnTo>
                    <a:pt x="1038" y="2157"/>
                  </a:lnTo>
                  <a:lnTo>
                    <a:pt x="1134" y="2220"/>
                  </a:lnTo>
                  <a:lnTo>
                    <a:pt x="1232" y="2276"/>
                  </a:lnTo>
                  <a:lnTo>
                    <a:pt x="1333" y="2328"/>
                  </a:lnTo>
                  <a:lnTo>
                    <a:pt x="1437" y="2375"/>
                  </a:lnTo>
                  <a:lnTo>
                    <a:pt x="1545" y="2417"/>
                  </a:lnTo>
                  <a:lnTo>
                    <a:pt x="1654" y="2455"/>
                  </a:lnTo>
                  <a:lnTo>
                    <a:pt x="1765" y="2487"/>
                  </a:lnTo>
                  <a:lnTo>
                    <a:pt x="1879" y="2513"/>
                  </a:lnTo>
                  <a:lnTo>
                    <a:pt x="1994" y="2533"/>
                  </a:lnTo>
                  <a:lnTo>
                    <a:pt x="2111" y="2548"/>
                  </a:lnTo>
                  <a:lnTo>
                    <a:pt x="2230" y="2558"/>
                  </a:lnTo>
                  <a:lnTo>
                    <a:pt x="2351" y="2560"/>
                  </a:lnTo>
                  <a:close/>
                </a:path>
              </a:pathLst>
            </a:custGeom>
            <a:solidFill>
              <a:srgbClr val="E7C7A0"/>
            </a:solidFill>
            <a:ln w="12700">
              <a:noFill/>
              <a:prstDash val="solid"/>
              <a:round/>
            </a:ln>
          </p:spPr>
          <p:txBody>
            <a:bodyPr vert="horz" wrap="square" lIns="60953" tIns="30476" rIns="60953" bIns="3047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ar-SA" sz="1600" b="0" i="0" u="none" strike="noStrike" kern="0" cap="none" spc="0" normalizeH="0" baseline="0" noProof="0" smtClean="0">
                <a:ln>
                  <a:noFill/>
                </a:ln>
                <a:solidFill>
                  <a:prstClr val="black"/>
                </a:solidFill>
                <a:effectLst/>
                <a:uLnTx/>
                <a:uFillTx/>
                <a:latin typeface="Franklin Gothic Book" panose="020B0503020102020204"/>
                <a:ea typeface="宋体" panose="02010600030101010101" pitchFamily="2" charset="-122"/>
                <a:sym typeface="+mn-lt"/>
              </a:endParaRPr>
            </a:p>
          </p:txBody>
        </p:sp>
        <p:sp>
          <p:nvSpPr>
            <p:cNvPr id="43" name="Freeform 6"/>
            <p:cNvSpPr/>
            <p:nvPr/>
          </p:nvSpPr>
          <p:spPr bwMode="auto">
            <a:xfrm rot="5400000">
              <a:off x="8588" y="5362"/>
              <a:ext cx="2451" cy="1335"/>
            </a:xfrm>
            <a:custGeom>
              <a:avLst/>
              <a:gdLst/>
              <a:ahLst/>
              <a:cxnLst>
                <a:cxn ang="0">
                  <a:pos x="2111" y="12"/>
                </a:cxn>
                <a:cxn ang="0">
                  <a:pos x="1765" y="73"/>
                </a:cxn>
                <a:cxn ang="0">
                  <a:pos x="1437" y="185"/>
                </a:cxn>
                <a:cxn ang="0">
                  <a:pos x="1133" y="342"/>
                </a:cxn>
                <a:cxn ang="0">
                  <a:pos x="857" y="538"/>
                </a:cxn>
                <a:cxn ang="0">
                  <a:pos x="612" y="772"/>
                </a:cxn>
                <a:cxn ang="0">
                  <a:pos x="403" y="1039"/>
                </a:cxn>
                <a:cxn ang="0">
                  <a:pos x="233" y="1334"/>
                </a:cxn>
                <a:cxn ang="0">
                  <a:pos x="105" y="1655"/>
                </a:cxn>
                <a:cxn ang="0">
                  <a:pos x="27" y="1996"/>
                </a:cxn>
                <a:cxn ang="0">
                  <a:pos x="0" y="2353"/>
                </a:cxn>
                <a:cxn ang="0">
                  <a:pos x="1" y="2432"/>
                </a:cxn>
                <a:cxn ang="0">
                  <a:pos x="5" y="2509"/>
                </a:cxn>
                <a:cxn ang="0">
                  <a:pos x="974" y="2562"/>
                </a:cxn>
                <a:cxn ang="0">
                  <a:pos x="966" y="2484"/>
                </a:cxn>
                <a:cxn ang="0">
                  <a:pos x="960" y="2406"/>
                </a:cxn>
                <a:cxn ang="0">
                  <a:pos x="961" y="2282"/>
                </a:cxn>
                <a:cxn ang="0">
                  <a:pos x="988" y="2073"/>
                </a:cxn>
                <a:cxn ang="0">
                  <a:pos x="1044" y="1875"/>
                </a:cxn>
                <a:cxn ang="0">
                  <a:pos x="1127" y="1690"/>
                </a:cxn>
                <a:cxn ang="0">
                  <a:pos x="1236" y="1520"/>
                </a:cxn>
                <a:cxn ang="0">
                  <a:pos x="1367" y="1368"/>
                </a:cxn>
                <a:cxn ang="0">
                  <a:pos x="1519" y="1237"/>
                </a:cxn>
                <a:cxn ang="0">
                  <a:pos x="1689" y="1128"/>
                </a:cxn>
                <a:cxn ang="0">
                  <a:pos x="1874" y="1045"/>
                </a:cxn>
                <a:cxn ang="0">
                  <a:pos x="2071" y="988"/>
                </a:cxn>
                <a:cxn ang="0">
                  <a:pos x="2280" y="961"/>
                </a:cxn>
                <a:cxn ang="0">
                  <a:pos x="2493" y="966"/>
                </a:cxn>
                <a:cxn ang="0">
                  <a:pos x="2699" y="1003"/>
                </a:cxn>
                <a:cxn ang="0">
                  <a:pos x="2892" y="1069"/>
                </a:cxn>
                <a:cxn ang="0">
                  <a:pos x="3072" y="1162"/>
                </a:cxn>
                <a:cxn ang="0">
                  <a:pos x="3236" y="1279"/>
                </a:cxn>
                <a:cxn ang="0">
                  <a:pos x="3381" y="1417"/>
                </a:cxn>
                <a:cxn ang="0">
                  <a:pos x="3505" y="1575"/>
                </a:cxn>
                <a:cxn ang="0">
                  <a:pos x="3605" y="1751"/>
                </a:cxn>
                <a:cxn ang="0">
                  <a:pos x="3680" y="1939"/>
                </a:cxn>
                <a:cxn ang="0">
                  <a:pos x="3726" y="2141"/>
                </a:cxn>
                <a:cxn ang="0">
                  <a:pos x="3744" y="2353"/>
                </a:cxn>
                <a:cxn ang="0">
                  <a:pos x="3741" y="2432"/>
                </a:cxn>
                <a:cxn ang="0">
                  <a:pos x="3734" y="2510"/>
                </a:cxn>
                <a:cxn ang="0">
                  <a:pos x="4693" y="2562"/>
                </a:cxn>
                <a:cxn ang="0">
                  <a:pos x="4699" y="2483"/>
                </a:cxn>
                <a:cxn ang="0">
                  <a:pos x="4702" y="2406"/>
                </a:cxn>
                <a:cxn ang="0">
                  <a:pos x="4699" y="2232"/>
                </a:cxn>
                <a:cxn ang="0">
                  <a:pos x="4654" y="1880"/>
                </a:cxn>
                <a:cxn ang="0">
                  <a:pos x="4560" y="1546"/>
                </a:cxn>
                <a:cxn ang="0">
                  <a:pos x="4418" y="1232"/>
                </a:cxn>
                <a:cxn ang="0">
                  <a:pos x="4234" y="947"/>
                </a:cxn>
                <a:cxn ang="0">
                  <a:pos x="4013" y="691"/>
                </a:cxn>
                <a:cxn ang="0">
                  <a:pos x="3756" y="468"/>
                </a:cxn>
                <a:cxn ang="0">
                  <a:pos x="3471" y="284"/>
                </a:cxn>
                <a:cxn ang="0">
                  <a:pos x="3159" y="143"/>
                </a:cxn>
                <a:cxn ang="0">
                  <a:pos x="2825" y="47"/>
                </a:cxn>
                <a:cxn ang="0">
                  <a:pos x="2472" y="2"/>
                </a:cxn>
              </a:cxnLst>
              <a:rect l="0" t="0" r="r" b="b"/>
              <a:pathLst>
                <a:path w="4703" h="2562">
                  <a:moveTo>
                    <a:pt x="2351" y="0"/>
                  </a:moveTo>
                  <a:lnTo>
                    <a:pt x="2231" y="2"/>
                  </a:lnTo>
                  <a:lnTo>
                    <a:pt x="2111" y="12"/>
                  </a:lnTo>
                  <a:lnTo>
                    <a:pt x="1994" y="27"/>
                  </a:lnTo>
                  <a:lnTo>
                    <a:pt x="1879" y="47"/>
                  </a:lnTo>
                  <a:lnTo>
                    <a:pt x="1765" y="73"/>
                  </a:lnTo>
                  <a:lnTo>
                    <a:pt x="1653" y="105"/>
                  </a:lnTo>
                  <a:lnTo>
                    <a:pt x="1545" y="143"/>
                  </a:lnTo>
                  <a:lnTo>
                    <a:pt x="1437" y="185"/>
                  </a:lnTo>
                  <a:lnTo>
                    <a:pt x="1333" y="232"/>
                  </a:lnTo>
                  <a:lnTo>
                    <a:pt x="1232" y="284"/>
                  </a:lnTo>
                  <a:lnTo>
                    <a:pt x="1133" y="342"/>
                  </a:lnTo>
                  <a:lnTo>
                    <a:pt x="1038" y="403"/>
                  </a:lnTo>
                  <a:lnTo>
                    <a:pt x="946" y="468"/>
                  </a:lnTo>
                  <a:lnTo>
                    <a:pt x="857" y="538"/>
                  </a:lnTo>
                  <a:lnTo>
                    <a:pt x="771" y="612"/>
                  </a:lnTo>
                  <a:lnTo>
                    <a:pt x="690" y="691"/>
                  </a:lnTo>
                  <a:lnTo>
                    <a:pt x="612" y="772"/>
                  </a:lnTo>
                  <a:lnTo>
                    <a:pt x="537" y="857"/>
                  </a:lnTo>
                  <a:lnTo>
                    <a:pt x="468" y="947"/>
                  </a:lnTo>
                  <a:lnTo>
                    <a:pt x="403" y="1039"/>
                  </a:lnTo>
                  <a:lnTo>
                    <a:pt x="342" y="1134"/>
                  </a:lnTo>
                  <a:lnTo>
                    <a:pt x="284" y="1232"/>
                  </a:lnTo>
                  <a:lnTo>
                    <a:pt x="233" y="1334"/>
                  </a:lnTo>
                  <a:lnTo>
                    <a:pt x="185" y="1438"/>
                  </a:lnTo>
                  <a:lnTo>
                    <a:pt x="143" y="1546"/>
                  </a:lnTo>
                  <a:lnTo>
                    <a:pt x="105" y="1655"/>
                  </a:lnTo>
                  <a:lnTo>
                    <a:pt x="74" y="1766"/>
                  </a:lnTo>
                  <a:lnTo>
                    <a:pt x="48" y="1880"/>
                  </a:lnTo>
                  <a:lnTo>
                    <a:pt x="27" y="1996"/>
                  </a:lnTo>
                  <a:lnTo>
                    <a:pt x="12" y="2113"/>
                  </a:lnTo>
                  <a:lnTo>
                    <a:pt x="3" y="2232"/>
                  </a:lnTo>
                  <a:lnTo>
                    <a:pt x="0" y="2353"/>
                  </a:lnTo>
                  <a:lnTo>
                    <a:pt x="0" y="2379"/>
                  </a:lnTo>
                  <a:lnTo>
                    <a:pt x="0" y="2406"/>
                  </a:lnTo>
                  <a:lnTo>
                    <a:pt x="1" y="2432"/>
                  </a:lnTo>
                  <a:lnTo>
                    <a:pt x="3" y="2457"/>
                  </a:lnTo>
                  <a:lnTo>
                    <a:pt x="4" y="2483"/>
                  </a:lnTo>
                  <a:lnTo>
                    <a:pt x="5" y="2509"/>
                  </a:lnTo>
                  <a:lnTo>
                    <a:pt x="8" y="2536"/>
                  </a:lnTo>
                  <a:lnTo>
                    <a:pt x="9" y="2562"/>
                  </a:lnTo>
                  <a:lnTo>
                    <a:pt x="974" y="2562"/>
                  </a:lnTo>
                  <a:lnTo>
                    <a:pt x="971" y="2536"/>
                  </a:lnTo>
                  <a:lnTo>
                    <a:pt x="968" y="2510"/>
                  </a:lnTo>
                  <a:lnTo>
                    <a:pt x="966" y="2484"/>
                  </a:lnTo>
                  <a:lnTo>
                    <a:pt x="963" y="2459"/>
                  </a:lnTo>
                  <a:lnTo>
                    <a:pt x="961" y="2432"/>
                  </a:lnTo>
                  <a:lnTo>
                    <a:pt x="960" y="2406"/>
                  </a:lnTo>
                  <a:lnTo>
                    <a:pt x="960" y="2380"/>
                  </a:lnTo>
                  <a:lnTo>
                    <a:pt x="960" y="2353"/>
                  </a:lnTo>
                  <a:lnTo>
                    <a:pt x="961" y="2282"/>
                  </a:lnTo>
                  <a:lnTo>
                    <a:pt x="967" y="2211"/>
                  </a:lnTo>
                  <a:lnTo>
                    <a:pt x="976" y="2141"/>
                  </a:lnTo>
                  <a:lnTo>
                    <a:pt x="988" y="2073"/>
                  </a:lnTo>
                  <a:lnTo>
                    <a:pt x="1004" y="2005"/>
                  </a:lnTo>
                  <a:lnTo>
                    <a:pt x="1022" y="1939"/>
                  </a:lnTo>
                  <a:lnTo>
                    <a:pt x="1044" y="1875"/>
                  </a:lnTo>
                  <a:lnTo>
                    <a:pt x="1069" y="1812"/>
                  </a:lnTo>
                  <a:lnTo>
                    <a:pt x="1097" y="1751"/>
                  </a:lnTo>
                  <a:lnTo>
                    <a:pt x="1127" y="1690"/>
                  </a:lnTo>
                  <a:lnTo>
                    <a:pt x="1162" y="1632"/>
                  </a:lnTo>
                  <a:lnTo>
                    <a:pt x="1197" y="1575"/>
                  </a:lnTo>
                  <a:lnTo>
                    <a:pt x="1236" y="1520"/>
                  </a:lnTo>
                  <a:lnTo>
                    <a:pt x="1278" y="1467"/>
                  </a:lnTo>
                  <a:lnTo>
                    <a:pt x="1322" y="1417"/>
                  </a:lnTo>
                  <a:lnTo>
                    <a:pt x="1367" y="1368"/>
                  </a:lnTo>
                  <a:lnTo>
                    <a:pt x="1416" y="1323"/>
                  </a:lnTo>
                  <a:lnTo>
                    <a:pt x="1466" y="1279"/>
                  </a:lnTo>
                  <a:lnTo>
                    <a:pt x="1519" y="1237"/>
                  </a:lnTo>
                  <a:lnTo>
                    <a:pt x="1574" y="1198"/>
                  </a:lnTo>
                  <a:lnTo>
                    <a:pt x="1630" y="1162"/>
                  </a:lnTo>
                  <a:lnTo>
                    <a:pt x="1689" y="1128"/>
                  </a:lnTo>
                  <a:lnTo>
                    <a:pt x="1749" y="1097"/>
                  </a:lnTo>
                  <a:lnTo>
                    <a:pt x="1810" y="1069"/>
                  </a:lnTo>
                  <a:lnTo>
                    <a:pt x="1874" y="1045"/>
                  </a:lnTo>
                  <a:lnTo>
                    <a:pt x="1939" y="1023"/>
                  </a:lnTo>
                  <a:lnTo>
                    <a:pt x="2003" y="1003"/>
                  </a:lnTo>
                  <a:lnTo>
                    <a:pt x="2071" y="988"/>
                  </a:lnTo>
                  <a:lnTo>
                    <a:pt x="2139" y="976"/>
                  </a:lnTo>
                  <a:lnTo>
                    <a:pt x="2209" y="966"/>
                  </a:lnTo>
                  <a:lnTo>
                    <a:pt x="2280" y="961"/>
                  </a:lnTo>
                  <a:lnTo>
                    <a:pt x="2351" y="960"/>
                  </a:lnTo>
                  <a:lnTo>
                    <a:pt x="2423" y="961"/>
                  </a:lnTo>
                  <a:lnTo>
                    <a:pt x="2493" y="966"/>
                  </a:lnTo>
                  <a:lnTo>
                    <a:pt x="2563" y="976"/>
                  </a:lnTo>
                  <a:lnTo>
                    <a:pt x="2631" y="988"/>
                  </a:lnTo>
                  <a:lnTo>
                    <a:pt x="2699" y="1003"/>
                  </a:lnTo>
                  <a:lnTo>
                    <a:pt x="2765" y="1023"/>
                  </a:lnTo>
                  <a:lnTo>
                    <a:pt x="2829" y="1045"/>
                  </a:lnTo>
                  <a:lnTo>
                    <a:pt x="2892" y="1069"/>
                  </a:lnTo>
                  <a:lnTo>
                    <a:pt x="2954" y="1097"/>
                  </a:lnTo>
                  <a:lnTo>
                    <a:pt x="3014" y="1128"/>
                  </a:lnTo>
                  <a:lnTo>
                    <a:pt x="3072" y="1162"/>
                  </a:lnTo>
                  <a:lnTo>
                    <a:pt x="3128" y="1198"/>
                  </a:lnTo>
                  <a:lnTo>
                    <a:pt x="3183" y="1237"/>
                  </a:lnTo>
                  <a:lnTo>
                    <a:pt x="3236" y="1279"/>
                  </a:lnTo>
                  <a:lnTo>
                    <a:pt x="3286" y="1323"/>
                  </a:lnTo>
                  <a:lnTo>
                    <a:pt x="3335" y="1368"/>
                  </a:lnTo>
                  <a:lnTo>
                    <a:pt x="3381" y="1417"/>
                  </a:lnTo>
                  <a:lnTo>
                    <a:pt x="3424" y="1467"/>
                  </a:lnTo>
                  <a:lnTo>
                    <a:pt x="3466" y="1520"/>
                  </a:lnTo>
                  <a:lnTo>
                    <a:pt x="3505" y="1575"/>
                  </a:lnTo>
                  <a:lnTo>
                    <a:pt x="3542" y="1632"/>
                  </a:lnTo>
                  <a:lnTo>
                    <a:pt x="3575" y="1690"/>
                  </a:lnTo>
                  <a:lnTo>
                    <a:pt x="3605" y="1751"/>
                  </a:lnTo>
                  <a:lnTo>
                    <a:pt x="3633" y="1812"/>
                  </a:lnTo>
                  <a:lnTo>
                    <a:pt x="3658" y="1875"/>
                  </a:lnTo>
                  <a:lnTo>
                    <a:pt x="3680" y="1939"/>
                  </a:lnTo>
                  <a:lnTo>
                    <a:pt x="3700" y="2005"/>
                  </a:lnTo>
                  <a:lnTo>
                    <a:pt x="3714" y="2073"/>
                  </a:lnTo>
                  <a:lnTo>
                    <a:pt x="3726" y="2141"/>
                  </a:lnTo>
                  <a:lnTo>
                    <a:pt x="3736" y="2211"/>
                  </a:lnTo>
                  <a:lnTo>
                    <a:pt x="3741" y="2282"/>
                  </a:lnTo>
                  <a:lnTo>
                    <a:pt x="3744" y="2353"/>
                  </a:lnTo>
                  <a:lnTo>
                    <a:pt x="3742" y="2380"/>
                  </a:lnTo>
                  <a:lnTo>
                    <a:pt x="3742" y="2406"/>
                  </a:lnTo>
                  <a:lnTo>
                    <a:pt x="3741" y="2432"/>
                  </a:lnTo>
                  <a:lnTo>
                    <a:pt x="3739" y="2459"/>
                  </a:lnTo>
                  <a:lnTo>
                    <a:pt x="3738" y="2484"/>
                  </a:lnTo>
                  <a:lnTo>
                    <a:pt x="3734" y="2510"/>
                  </a:lnTo>
                  <a:lnTo>
                    <a:pt x="3731" y="2536"/>
                  </a:lnTo>
                  <a:lnTo>
                    <a:pt x="3728" y="2562"/>
                  </a:lnTo>
                  <a:lnTo>
                    <a:pt x="4693" y="2562"/>
                  </a:lnTo>
                  <a:lnTo>
                    <a:pt x="4696" y="2536"/>
                  </a:lnTo>
                  <a:lnTo>
                    <a:pt x="4697" y="2509"/>
                  </a:lnTo>
                  <a:lnTo>
                    <a:pt x="4699" y="2483"/>
                  </a:lnTo>
                  <a:lnTo>
                    <a:pt x="4701" y="2457"/>
                  </a:lnTo>
                  <a:lnTo>
                    <a:pt x="4701" y="2432"/>
                  </a:lnTo>
                  <a:lnTo>
                    <a:pt x="4702" y="2406"/>
                  </a:lnTo>
                  <a:lnTo>
                    <a:pt x="4702" y="2379"/>
                  </a:lnTo>
                  <a:lnTo>
                    <a:pt x="4703" y="2353"/>
                  </a:lnTo>
                  <a:lnTo>
                    <a:pt x="4699" y="2232"/>
                  </a:lnTo>
                  <a:lnTo>
                    <a:pt x="4691" y="2113"/>
                  </a:lnTo>
                  <a:lnTo>
                    <a:pt x="4675" y="1996"/>
                  </a:lnTo>
                  <a:lnTo>
                    <a:pt x="4654" y="1880"/>
                  </a:lnTo>
                  <a:lnTo>
                    <a:pt x="4628" y="1766"/>
                  </a:lnTo>
                  <a:lnTo>
                    <a:pt x="4597" y="1655"/>
                  </a:lnTo>
                  <a:lnTo>
                    <a:pt x="4560" y="1546"/>
                  </a:lnTo>
                  <a:lnTo>
                    <a:pt x="4517" y="1438"/>
                  </a:lnTo>
                  <a:lnTo>
                    <a:pt x="4471" y="1334"/>
                  </a:lnTo>
                  <a:lnTo>
                    <a:pt x="4418" y="1232"/>
                  </a:lnTo>
                  <a:lnTo>
                    <a:pt x="4362" y="1134"/>
                  </a:lnTo>
                  <a:lnTo>
                    <a:pt x="4300" y="1039"/>
                  </a:lnTo>
                  <a:lnTo>
                    <a:pt x="4234" y="947"/>
                  </a:lnTo>
                  <a:lnTo>
                    <a:pt x="4165" y="857"/>
                  </a:lnTo>
                  <a:lnTo>
                    <a:pt x="4090" y="772"/>
                  </a:lnTo>
                  <a:lnTo>
                    <a:pt x="4013" y="691"/>
                  </a:lnTo>
                  <a:lnTo>
                    <a:pt x="3931" y="612"/>
                  </a:lnTo>
                  <a:lnTo>
                    <a:pt x="3845" y="538"/>
                  </a:lnTo>
                  <a:lnTo>
                    <a:pt x="3756" y="468"/>
                  </a:lnTo>
                  <a:lnTo>
                    <a:pt x="3664" y="403"/>
                  </a:lnTo>
                  <a:lnTo>
                    <a:pt x="3569" y="342"/>
                  </a:lnTo>
                  <a:lnTo>
                    <a:pt x="3471" y="284"/>
                  </a:lnTo>
                  <a:lnTo>
                    <a:pt x="3369" y="232"/>
                  </a:lnTo>
                  <a:lnTo>
                    <a:pt x="3265" y="185"/>
                  </a:lnTo>
                  <a:lnTo>
                    <a:pt x="3159" y="143"/>
                  </a:lnTo>
                  <a:lnTo>
                    <a:pt x="3049" y="105"/>
                  </a:lnTo>
                  <a:lnTo>
                    <a:pt x="2937" y="73"/>
                  </a:lnTo>
                  <a:lnTo>
                    <a:pt x="2825" y="47"/>
                  </a:lnTo>
                  <a:lnTo>
                    <a:pt x="2708" y="27"/>
                  </a:lnTo>
                  <a:lnTo>
                    <a:pt x="2591" y="12"/>
                  </a:lnTo>
                  <a:lnTo>
                    <a:pt x="2472" y="2"/>
                  </a:lnTo>
                  <a:lnTo>
                    <a:pt x="2351" y="0"/>
                  </a:lnTo>
                </a:path>
              </a:pathLst>
            </a:custGeom>
            <a:solidFill>
              <a:srgbClr val="526188"/>
            </a:solidFill>
            <a:ln w="12700">
              <a:noFill/>
              <a:prstDash val="solid"/>
              <a:round/>
            </a:ln>
          </p:spPr>
          <p:txBody>
            <a:bodyPr vert="horz" wrap="square" lIns="60953" tIns="30476" rIns="60953" bIns="3047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ar-SA" sz="1600" b="0" i="0" u="none" strike="noStrike" kern="0" cap="none" spc="0" normalizeH="0" baseline="0" noProof="0" smtClean="0">
                <a:ln>
                  <a:noFill/>
                </a:ln>
                <a:solidFill>
                  <a:prstClr val="black"/>
                </a:solidFill>
                <a:effectLst/>
                <a:uLnTx/>
                <a:uFillTx/>
                <a:latin typeface="Franklin Gothic Book" panose="020B0503020102020204"/>
                <a:ea typeface="宋体" panose="02010600030101010101" pitchFamily="2" charset="-122"/>
                <a:sym typeface="+mn-lt"/>
              </a:endParaRPr>
            </a:p>
          </p:txBody>
        </p:sp>
        <p:sp>
          <p:nvSpPr>
            <p:cNvPr id="45" name="Freeform 6"/>
            <p:cNvSpPr/>
            <p:nvPr/>
          </p:nvSpPr>
          <p:spPr bwMode="auto">
            <a:xfrm rot="5400000">
              <a:off x="8588" y="1482"/>
              <a:ext cx="2451" cy="1335"/>
            </a:xfrm>
            <a:custGeom>
              <a:avLst/>
              <a:gdLst/>
              <a:ahLst/>
              <a:cxnLst>
                <a:cxn ang="0">
                  <a:pos x="2111" y="12"/>
                </a:cxn>
                <a:cxn ang="0">
                  <a:pos x="1765" y="73"/>
                </a:cxn>
                <a:cxn ang="0">
                  <a:pos x="1437" y="185"/>
                </a:cxn>
                <a:cxn ang="0">
                  <a:pos x="1133" y="342"/>
                </a:cxn>
                <a:cxn ang="0">
                  <a:pos x="857" y="538"/>
                </a:cxn>
                <a:cxn ang="0">
                  <a:pos x="612" y="772"/>
                </a:cxn>
                <a:cxn ang="0">
                  <a:pos x="403" y="1039"/>
                </a:cxn>
                <a:cxn ang="0">
                  <a:pos x="233" y="1334"/>
                </a:cxn>
                <a:cxn ang="0">
                  <a:pos x="105" y="1655"/>
                </a:cxn>
                <a:cxn ang="0">
                  <a:pos x="27" y="1996"/>
                </a:cxn>
                <a:cxn ang="0">
                  <a:pos x="0" y="2353"/>
                </a:cxn>
                <a:cxn ang="0">
                  <a:pos x="1" y="2432"/>
                </a:cxn>
                <a:cxn ang="0">
                  <a:pos x="5" y="2509"/>
                </a:cxn>
                <a:cxn ang="0">
                  <a:pos x="974" y="2562"/>
                </a:cxn>
                <a:cxn ang="0">
                  <a:pos x="966" y="2484"/>
                </a:cxn>
                <a:cxn ang="0">
                  <a:pos x="960" y="2406"/>
                </a:cxn>
                <a:cxn ang="0">
                  <a:pos x="961" y="2282"/>
                </a:cxn>
                <a:cxn ang="0">
                  <a:pos x="988" y="2073"/>
                </a:cxn>
                <a:cxn ang="0">
                  <a:pos x="1044" y="1875"/>
                </a:cxn>
                <a:cxn ang="0">
                  <a:pos x="1127" y="1690"/>
                </a:cxn>
                <a:cxn ang="0">
                  <a:pos x="1236" y="1520"/>
                </a:cxn>
                <a:cxn ang="0">
                  <a:pos x="1367" y="1368"/>
                </a:cxn>
                <a:cxn ang="0">
                  <a:pos x="1519" y="1237"/>
                </a:cxn>
                <a:cxn ang="0">
                  <a:pos x="1689" y="1128"/>
                </a:cxn>
                <a:cxn ang="0">
                  <a:pos x="1874" y="1045"/>
                </a:cxn>
                <a:cxn ang="0">
                  <a:pos x="2071" y="988"/>
                </a:cxn>
                <a:cxn ang="0">
                  <a:pos x="2280" y="961"/>
                </a:cxn>
                <a:cxn ang="0">
                  <a:pos x="2493" y="966"/>
                </a:cxn>
                <a:cxn ang="0">
                  <a:pos x="2699" y="1003"/>
                </a:cxn>
                <a:cxn ang="0">
                  <a:pos x="2892" y="1069"/>
                </a:cxn>
                <a:cxn ang="0">
                  <a:pos x="3072" y="1162"/>
                </a:cxn>
                <a:cxn ang="0">
                  <a:pos x="3236" y="1279"/>
                </a:cxn>
                <a:cxn ang="0">
                  <a:pos x="3381" y="1417"/>
                </a:cxn>
                <a:cxn ang="0">
                  <a:pos x="3505" y="1575"/>
                </a:cxn>
                <a:cxn ang="0">
                  <a:pos x="3605" y="1751"/>
                </a:cxn>
                <a:cxn ang="0">
                  <a:pos x="3680" y="1939"/>
                </a:cxn>
                <a:cxn ang="0">
                  <a:pos x="3726" y="2141"/>
                </a:cxn>
                <a:cxn ang="0">
                  <a:pos x="3744" y="2353"/>
                </a:cxn>
                <a:cxn ang="0">
                  <a:pos x="3741" y="2432"/>
                </a:cxn>
                <a:cxn ang="0">
                  <a:pos x="3734" y="2510"/>
                </a:cxn>
                <a:cxn ang="0">
                  <a:pos x="4693" y="2562"/>
                </a:cxn>
                <a:cxn ang="0">
                  <a:pos x="4699" y="2483"/>
                </a:cxn>
                <a:cxn ang="0">
                  <a:pos x="4702" y="2406"/>
                </a:cxn>
                <a:cxn ang="0">
                  <a:pos x="4699" y="2232"/>
                </a:cxn>
                <a:cxn ang="0">
                  <a:pos x="4654" y="1880"/>
                </a:cxn>
                <a:cxn ang="0">
                  <a:pos x="4560" y="1546"/>
                </a:cxn>
                <a:cxn ang="0">
                  <a:pos x="4418" y="1232"/>
                </a:cxn>
                <a:cxn ang="0">
                  <a:pos x="4234" y="947"/>
                </a:cxn>
                <a:cxn ang="0">
                  <a:pos x="4013" y="691"/>
                </a:cxn>
                <a:cxn ang="0">
                  <a:pos x="3756" y="468"/>
                </a:cxn>
                <a:cxn ang="0">
                  <a:pos x="3471" y="284"/>
                </a:cxn>
                <a:cxn ang="0">
                  <a:pos x="3159" y="143"/>
                </a:cxn>
                <a:cxn ang="0">
                  <a:pos x="2825" y="47"/>
                </a:cxn>
                <a:cxn ang="0">
                  <a:pos x="2472" y="2"/>
                </a:cxn>
              </a:cxnLst>
              <a:rect l="0" t="0" r="r" b="b"/>
              <a:pathLst>
                <a:path w="4703" h="2562">
                  <a:moveTo>
                    <a:pt x="2351" y="0"/>
                  </a:moveTo>
                  <a:lnTo>
                    <a:pt x="2231" y="2"/>
                  </a:lnTo>
                  <a:lnTo>
                    <a:pt x="2111" y="12"/>
                  </a:lnTo>
                  <a:lnTo>
                    <a:pt x="1994" y="27"/>
                  </a:lnTo>
                  <a:lnTo>
                    <a:pt x="1879" y="47"/>
                  </a:lnTo>
                  <a:lnTo>
                    <a:pt x="1765" y="73"/>
                  </a:lnTo>
                  <a:lnTo>
                    <a:pt x="1653" y="105"/>
                  </a:lnTo>
                  <a:lnTo>
                    <a:pt x="1545" y="143"/>
                  </a:lnTo>
                  <a:lnTo>
                    <a:pt x="1437" y="185"/>
                  </a:lnTo>
                  <a:lnTo>
                    <a:pt x="1333" y="232"/>
                  </a:lnTo>
                  <a:lnTo>
                    <a:pt x="1232" y="284"/>
                  </a:lnTo>
                  <a:lnTo>
                    <a:pt x="1133" y="342"/>
                  </a:lnTo>
                  <a:lnTo>
                    <a:pt x="1038" y="403"/>
                  </a:lnTo>
                  <a:lnTo>
                    <a:pt x="946" y="468"/>
                  </a:lnTo>
                  <a:lnTo>
                    <a:pt x="857" y="538"/>
                  </a:lnTo>
                  <a:lnTo>
                    <a:pt x="771" y="612"/>
                  </a:lnTo>
                  <a:lnTo>
                    <a:pt x="690" y="691"/>
                  </a:lnTo>
                  <a:lnTo>
                    <a:pt x="612" y="772"/>
                  </a:lnTo>
                  <a:lnTo>
                    <a:pt x="537" y="857"/>
                  </a:lnTo>
                  <a:lnTo>
                    <a:pt x="468" y="947"/>
                  </a:lnTo>
                  <a:lnTo>
                    <a:pt x="403" y="1039"/>
                  </a:lnTo>
                  <a:lnTo>
                    <a:pt x="342" y="1134"/>
                  </a:lnTo>
                  <a:lnTo>
                    <a:pt x="284" y="1232"/>
                  </a:lnTo>
                  <a:lnTo>
                    <a:pt x="233" y="1334"/>
                  </a:lnTo>
                  <a:lnTo>
                    <a:pt x="185" y="1438"/>
                  </a:lnTo>
                  <a:lnTo>
                    <a:pt x="143" y="1546"/>
                  </a:lnTo>
                  <a:lnTo>
                    <a:pt x="105" y="1655"/>
                  </a:lnTo>
                  <a:lnTo>
                    <a:pt x="74" y="1766"/>
                  </a:lnTo>
                  <a:lnTo>
                    <a:pt x="48" y="1880"/>
                  </a:lnTo>
                  <a:lnTo>
                    <a:pt x="27" y="1996"/>
                  </a:lnTo>
                  <a:lnTo>
                    <a:pt x="12" y="2113"/>
                  </a:lnTo>
                  <a:lnTo>
                    <a:pt x="3" y="2232"/>
                  </a:lnTo>
                  <a:lnTo>
                    <a:pt x="0" y="2353"/>
                  </a:lnTo>
                  <a:lnTo>
                    <a:pt x="0" y="2379"/>
                  </a:lnTo>
                  <a:lnTo>
                    <a:pt x="0" y="2406"/>
                  </a:lnTo>
                  <a:lnTo>
                    <a:pt x="1" y="2432"/>
                  </a:lnTo>
                  <a:lnTo>
                    <a:pt x="3" y="2457"/>
                  </a:lnTo>
                  <a:lnTo>
                    <a:pt x="4" y="2483"/>
                  </a:lnTo>
                  <a:lnTo>
                    <a:pt x="5" y="2509"/>
                  </a:lnTo>
                  <a:lnTo>
                    <a:pt x="8" y="2536"/>
                  </a:lnTo>
                  <a:lnTo>
                    <a:pt x="9" y="2562"/>
                  </a:lnTo>
                  <a:lnTo>
                    <a:pt x="974" y="2562"/>
                  </a:lnTo>
                  <a:lnTo>
                    <a:pt x="971" y="2536"/>
                  </a:lnTo>
                  <a:lnTo>
                    <a:pt x="968" y="2510"/>
                  </a:lnTo>
                  <a:lnTo>
                    <a:pt x="966" y="2484"/>
                  </a:lnTo>
                  <a:lnTo>
                    <a:pt x="963" y="2459"/>
                  </a:lnTo>
                  <a:lnTo>
                    <a:pt x="961" y="2432"/>
                  </a:lnTo>
                  <a:lnTo>
                    <a:pt x="960" y="2406"/>
                  </a:lnTo>
                  <a:lnTo>
                    <a:pt x="960" y="2380"/>
                  </a:lnTo>
                  <a:lnTo>
                    <a:pt x="960" y="2353"/>
                  </a:lnTo>
                  <a:lnTo>
                    <a:pt x="961" y="2282"/>
                  </a:lnTo>
                  <a:lnTo>
                    <a:pt x="967" y="2211"/>
                  </a:lnTo>
                  <a:lnTo>
                    <a:pt x="976" y="2141"/>
                  </a:lnTo>
                  <a:lnTo>
                    <a:pt x="988" y="2073"/>
                  </a:lnTo>
                  <a:lnTo>
                    <a:pt x="1004" y="2005"/>
                  </a:lnTo>
                  <a:lnTo>
                    <a:pt x="1022" y="1939"/>
                  </a:lnTo>
                  <a:lnTo>
                    <a:pt x="1044" y="1875"/>
                  </a:lnTo>
                  <a:lnTo>
                    <a:pt x="1069" y="1812"/>
                  </a:lnTo>
                  <a:lnTo>
                    <a:pt x="1097" y="1751"/>
                  </a:lnTo>
                  <a:lnTo>
                    <a:pt x="1127" y="1690"/>
                  </a:lnTo>
                  <a:lnTo>
                    <a:pt x="1162" y="1632"/>
                  </a:lnTo>
                  <a:lnTo>
                    <a:pt x="1197" y="1575"/>
                  </a:lnTo>
                  <a:lnTo>
                    <a:pt x="1236" y="1520"/>
                  </a:lnTo>
                  <a:lnTo>
                    <a:pt x="1278" y="1467"/>
                  </a:lnTo>
                  <a:lnTo>
                    <a:pt x="1322" y="1417"/>
                  </a:lnTo>
                  <a:lnTo>
                    <a:pt x="1367" y="1368"/>
                  </a:lnTo>
                  <a:lnTo>
                    <a:pt x="1416" y="1323"/>
                  </a:lnTo>
                  <a:lnTo>
                    <a:pt x="1466" y="1279"/>
                  </a:lnTo>
                  <a:lnTo>
                    <a:pt x="1519" y="1237"/>
                  </a:lnTo>
                  <a:lnTo>
                    <a:pt x="1574" y="1198"/>
                  </a:lnTo>
                  <a:lnTo>
                    <a:pt x="1630" y="1162"/>
                  </a:lnTo>
                  <a:lnTo>
                    <a:pt x="1689" y="1128"/>
                  </a:lnTo>
                  <a:lnTo>
                    <a:pt x="1749" y="1097"/>
                  </a:lnTo>
                  <a:lnTo>
                    <a:pt x="1810" y="1069"/>
                  </a:lnTo>
                  <a:lnTo>
                    <a:pt x="1874" y="1045"/>
                  </a:lnTo>
                  <a:lnTo>
                    <a:pt x="1939" y="1023"/>
                  </a:lnTo>
                  <a:lnTo>
                    <a:pt x="2003" y="1003"/>
                  </a:lnTo>
                  <a:lnTo>
                    <a:pt x="2071" y="988"/>
                  </a:lnTo>
                  <a:lnTo>
                    <a:pt x="2139" y="976"/>
                  </a:lnTo>
                  <a:lnTo>
                    <a:pt x="2209" y="966"/>
                  </a:lnTo>
                  <a:lnTo>
                    <a:pt x="2280" y="961"/>
                  </a:lnTo>
                  <a:lnTo>
                    <a:pt x="2351" y="960"/>
                  </a:lnTo>
                  <a:lnTo>
                    <a:pt x="2423" y="961"/>
                  </a:lnTo>
                  <a:lnTo>
                    <a:pt x="2493" y="966"/>
                  </a:lnTo>
                  <a:lnTo>
                    <a:pt x="2563" y="976"/>
                  </a:lnTo>
                  <a:lnTo>
                    <a:pt x="2631" y="988"/>
                  </a:lnTo>
                  <a:lnTo>
                    <a:pt x="2699" y="1003"/>
                  </a:lnTo>
                  <a:lnTo>
                    <a:pt x="2765" y="1023"/>
                  </a:lnTo>
                  <a:lnTo>
                    <a:pt x="2829" y="1045"/>
                  </a:lnTo>
                  <a:lnTo>
                    <a:pt x="2892" y="1069"/>
                  </a:lnTo>
                  <a:lnTo>
                    <a:pt x="2954" y="1097"/>
                  </a:lnTo>
                  <a:lnTo>
                    <a:pt x="3014" y="1128"/>
                  </a:lnTo>
                  <a:lnTo>
                    <a:pt x="3072" y="1162"/>
                  </a:lnTo>
                  <a:lnTo>
                    <a:pt x="3128" y="1198"/>
                  </a:lnTo>
                  <a:lnTo>
                    <a:pt x="3183" y="1237"/>
                  </a:lnTo>
                  <a:lnTo>
                    <a:pt x="3236" y="1279"/>
                  </a:lnTo>
                  <a:lnTo>
                    <a:pt x="3286" y="1323"/>
                  </a:lnTo>
                  <a:lnTo>
                    <a:pt x="3335" y="1368"/>
                  </a:lnTo>
                  <a:lnTo>
                    <a:pt x="3381" y="1417"/>
                  </a:lnTo>
                  <a:lnTo>
                    <a:pt x="3424" y="1467"/>
                  </a:lnTo>
                  <a:lnTo>
                    <a:pt x="3466" y="1520"/>
                  </a:lnTo>
                  <a:lnTo>
                    <a:pt x="3505" y="1575"/>
                  </a:lnTo>
                  <a:lnTo>
                    <a:pt x="3542" y="1632"/>
                  </a:lnTo>
                  <a:lnTo>
                    <a:pt x="3575" y="1690"/>
                  </a:lnTo>
                  <a:lnTo>
                    <a:pt x="3605" y="1751"/>
                  </a:lnTo>
                  <a:lnTo>
                    <a:pt x="3633" y="1812"/>
                  </a:lnTo>
                  <a:lnTo>
                    <a:pt x="3658" y="1875"/>
                  </a:lnTo>
                  <a:lnTo>
                    <a:pt x="3680" y="1939"/>
                  </a:lnTo>
                  <a:lnTo>
                    <a:pt x="3700" y="2005"/>
                  </a:lnTo>
                  <a:lnTo>
                    <a:pt x="3714" y="2073"/>
                  </a:lnTo>
                  <a:lnTo>
                    <a:pt x="3726" y="2141"/>
                  </a:lnTo>
                  <a:lnTo>
                    <a:pt x="3736" y="2211"/>
                  </a:lnTo>
                  <a:lnTo>
                    <a:pt x="3741" y="2282"/>
                  </a:lnTo>
                  <a:lnTo>
                    <a:pt x="3744" y="2353"/>
                  </a:lnTo>
                  <a:lnTo>
                    <a:pt x="3742" y="2380"/>
                  </a:lnTo>
                  <a:lnTo>
                    <a:pt x="3742" y="2406"/>
                  </a:lnTo>
                  <a:lnTo>
                    <a:pt x="3741" y="2432"/>
                  </a:lnTo>
                  <a:lnTo>
                    <a:pt x="3739" y="2459"/>
                  </a:lnTo>
                  <a:lnTo>
                    <a:pt x="3738" y="2484"/>
                  </a:lnTo>
                  <a:lnTo>
                    <a:pt x="3734" y="2510"/>
                  </a:lnTo>
                  <a:lnTo>
                    <a:pt x="3731" y="2536"/>
                  </a:lnTo>
                  <a:lnTo>
                    <a:pt x="3728" y="2562"/>
                  </a:lnTo>
                  <a:lnTo>
                    <a:pt x="4693" y="2562"/>
                  </a:lnTo>
                  <a:lnTo>
                    <a:pt x="4696" y="2536"/>
                  </a:lnTo>
                  <a:lnTo>
                    <a:pt x="4697" y="2509"/>
                  </a:lnTo>
                  <a:lnTo>
                    <a:pt x="4699" y="2483"/>
                  </a:lnTo>
                  <a:lnTo>
                    <a:pt x="4701" y="2457"/>
                  </a:lnTo>
                  <a:lnTo>
                    <a:pt x="4701" y="2432"/>
                  </a:lnTo>
                  <a:lnTo>
                    <a:pt x="4702" y="2406"/>
                  </a:lnTo>
                  <a:lnTo>
                    <a:pt x="4702" y="2379"/>
                  </a:lnTo>
                  <a:lnTo>
                    <a:pt x="4703" y="2353"/>
                  </a:lnTo>
                  <a:lnTo>
                    <a:pt x="4699" y="2232"/>
                  </a:lnTo>
                  <a:lnTo>
                    <a:pt x="4691" y="2113"/>
                  </a:lnTo>
                  <a:lnTo>
                    <a:pt x="4675" y="1996"/>
                  </a:lnTo>
                  <a:lnTo>
                    <a:pt x="4654" y="1880"/>
                  </a:lnTo>
                  <a:lnTo>
                    <a:pt x="4628" y="1766"/>
                  </a:lnTo>
                  <a:lnTo>
                    <a:pt x="4597" y="1655"/>
                  </a:lnTo>
                  <a:lnTo>
                    <a:pt x="4560" y="1546"/>
                  </a:lnTo>
                  <a:lnTo>
                    <a:pt x="4517" y="1438"/>
                  </a:lnTo>
                  <a:lnTo>
                    <a:pt x="4471" y="1334"/>
                  </a:lnTo>
                  <a:lnTo>
                    <a:pt x="4418" y="1232"/>
                  </a:lnTo>
                  <a:lnTo>
                    <a:pt x="4362" y="1134"/>
                  </a:lnTo>
                  <a:lnTo>
                    <a:pt x="4300" y="1039"/>
                  </a:lnTo>
                  <a:lnTo>
                    <a:pt x="4234" y="947"/>
                  </a:lnTo>
                  <a:lnTo>
                    <a:pt x="4165" y="857"/>
                  </a:lnTo>
                  <a:lnTo>
                    <a:pt x="4090" y="772"/>
                  </a:lnTo>
                  <a:lnTo>
                    <a:pt x="4013" y="691"/>
                  </a:lnTo>
                  <a:lnTo>
                    <a:pt x="3931" y="612"/>
                  </a:lnTo>
                  <a:lnTo>
                    <a:pt x="3845" y="538"/>
                  </a:lnTo>
                  <a:lnTo>
                    <a:pt x="3756" y="468"/>
                  </a:lnTo>
                  <a:lnTo>
                    <a:pt x="3664" y="403"/>
                  </a:lnTo>
                  <a:lnTo>
                    <a:pt x="3569" y="342"/>
                  </a:lnTo>
                  <a:lnTo>
                    <a:pt x="3471" y="284"/>
                  </a:lnTo>
                  <a:lnTo>
                    <a:pt x="3369" y="232"/>
                  </a:lnTo>
                  <a:lnTo>
                    <a:pt x="3265" y="185"/>
                  </a:lnTo>
                  <a:lnTo>
                    <a:pt x="3159" y="143"/>
                  </a:lnTo>
                  <a:lnTo>
                    <a:pt x="3049" y="105"/>
                  </a:lnTo>
                  <a:lnTo>
                    <a:pt x="2937" y="73"/>
                  </a:lnTo>
                  <a:lnTo>
                    <a:pt x="2825" y="47"/>
                  </a:lnTo>
                  <a:lnTo>
                    <a:pt x="2708" y="27"/>
                  </a:lnTo>
                  <a:lnTo>
                    <a:pt x="2591" y="12"/>
                  </a:lnTo>
                  <a:lnTo>
                    <a:pt x="2472" y="2"/>
                  </a:lnTo>
                  <a:lnTo>
                    <a:pt x="2351" y="0"/>
                  </a:lnTo>
                </a:path>
              </a:pathLst>
            </a:custGeom>
            <a:solidFill>
              <a:srgbClr val="526188"/>
            </a:solidFill>
            <a:ln w="12700">
              <a:noFill/>
              <a:prstDash val="solid"/>
              <a:round/>
            </a:ln>
          </p:spPr>
          <p:txBody>
            <a:bodyPr vert="horz" wrap="square" lIns="60953" tIns="30476" rIns="60953" bIns="30476"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ar-SA" sz="1600" b="0" i="0" u="none" strike="noStrike" kern="0" cap="none" spc="0" normalizeH="0" baseline="0" noProof="0" smtClean="0">
                <a:ln>
                  <a:noFill/>
                </a:ln>
                <a:solidFill>
                  <a:prstClr val="black"/>
                </a:solidFill>
                <a:effectLst/>
                <a:uLnTx/>
                <a:uFillTx/>
                <a:latin typeface="Franklin Gothic Book" panose="020B0503020102020204"/>
                <a:ea typeface="宋体" panose="02010600030101010101" pitchFamily="2" charset="-122"/>
                <a:sym typeface="+mn-lt"/>
              </a:endParaRPr>
            </a:p>
          </p:txBody>
        </p:sp>
        <p:sp>
          <p:nvSpPr>
            <p:cNvPr id="46" name="Oval 15"/>
            <p:cNvSpPr/>
            <p:nvPr/>
          </p:nvSpPr>
          <p:spPr>
            <a:xfrm>
              <a:off x="8632" y="1562"/>
              <a:ext cx="1182" cy="1182"/>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id-ID" sz="900" b="0" i="0" u="none" strike="noStrike" kern="0" cap="none" spc="0" normalizeH="0" baseline="0" noProof="0" smtClean="0">
                <a:ln>
                  <a:noFill/>
                </a:ln>
                <a:solidFill>
                  <a:prstClr val="white"/>
                </a:solidFill>
                <a:effectLst/>
                <a:uLnTx/>
                <a:uFillTx/>
                <a:latin typeface="Franklin Gothic Book" panose="020B0503020102020204"/>
                <a:ea typeface="+mn-ea"/>
                <a:cs typeface="+mn-cs"/>
                <a:sym typeface="+mn-lt"/>
              </a:endParaRPr>
            </a:p>
          </p:txBody>
        </p:sp>
        <p:sp>
          <p:nvSpPr>
            <p:cNvPr id="47" name="Oval 15"/>
            <p:cNvSpPr/>
            <p:nvPr/>
          </p:nvSpPr>
          <p:spPr>
            <a:xfrm>
              <a:off x="8479" y="3500"/>
              <a:ext cx="1182" cy="1182"/>
            </a:xfrm>
            <a:prstGeom prst="ellipse">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id-ID" sz="900" b="0" i="0" u="none" strike="noStrike" kern="0" cap="none" spc="0" normalizeH="0" baseline="0" noProof="0" smtClean="0">
                <a:ln>
                  <a:noFill/>
                </a:ln>
                <a:solidFill>
                  <a:prstClr val="white"/>
                </a:solidFill>
                <a:effectLst/>
                <a:uLnTx/>
                <a:uFillTx/>
                <a:latin typeface="Franklin Gothic Book" panose="020B0503020102020204"/>
                <a:ea typeface="+mn-ea"/>
                <a:cs typeface="+mn-cs"/>
                <a:sym typeface="+mn-lt"/>
              </a:endParaRPr>
            </a:p>
          </p:txBody>
        </p:sp>
        <p:sp>
          <p:nvSpPr>
            <p:cNvPr id="48" name="Oval 15"/>
            <p:cNvSpPr/>
            <p:nvPr/>
          </p:nvSpPr>
          <p:spPr>
            <a:xfrm>
              <a:off x="8632" y="5424"/>
              <a:ext cx="1182" cy="1182"/>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id-ID" sz="900" b="0" i="0" u="none" strike="noStrike" kern="0" cap="none" spc="0" normalizeH="0" baseline="0" noProof="0" smtClean="0">
                <a:ln>
                  <a:noFill/>
                </a:ln>
                <a:solidFill>
                  <a:prstClr val="white"/>
                </a:solidFill>
                <a:effectLst/>
                <a:uLnTx/>
                <a:uFillTx/>
                <a:latin typeface="Franklin Gothic Book" panose="020B0503020102020204"/>
                <a:ea typeface="+mn-ea"/>
                <a:cs typeface="+mn-cs"/>
                <a:sym typeface="+mn-lt"/>
              </a:endParaRPr>
            </a:p>
          </p:txBody>
        </p:sp>
      </p:grpSp>
      <p:cxnSp>
        <p:nvCxnSpPr>
          <p:cNvPr id="50" name="Straight Connector 4"/>
          <p:cNvCxnSpPr/>
          <p:nvPr/>
        </p:nvCxnSpPr>
        <p:spPr>
          <a:xfrm flipH="1">
            <a:off x="4192906" y="1575921"/>
            <a:ext cx="1241369" cy="0"/>
          </a:xfrm>
          <a:prstGeom prst="line">
            <a:avLst/>
          </a:prstGeom>
          <a:noFill/>
          <a:ln w="25400" cap="flat" cmpd="sng" algn="ctr">
            <a:solidFill>
              <a:srgbClr val="526188"/>
            </a:solidFill>
            <a:prstDash val="lgDash"/>
            <a:headEnd type="oval" w="lg" len="lg"/>
            <a:tailEnd type="oval" w="lg" len="lg"/>
          </a:ln>
          <a:effectLst/>
        </p:spPr>
      </p:cxnSp>
      <p:cxnSp>
        <p:nvCxnSpPr>
          <p:cNvPr id="51" name="Straight Connector 4"/>
          <p:cNvCxnSpPr/>
          <p:nvPr/>
        </p:nvCxnSpPr>
        <p:spPr>
          <a:xfrm flipH="1">
            <a:off x="6152973" y="2972254"/>
            <a:ext cx="1241369" cy="0"/>
          </a:xfrm>
          <a:prstGeom prst="line">
            <a:avLst/>
          </a:prstGeom>
          <a:noFill/>
          <a:ln w="25400" cap="flat" cmpd="sng" algn="ctr">
            <a:solidFill>
              <a:srgbClr val="E7C7A0"/>
            </a:solidFill>
            <a:prstDash val="lgDash"/>
            <a:headEnd type="oval" w="lg" len="lg"/>
            <a:tailEnd type="oval" w="lg" len="lg"/>
          </a:ln>
          <a:effectLst/>
        </p:spPr>
      </p:cxnSp>
      <p:cxnSp>
        <p:nvCxnSpPr>
          <p:cNvPr id="52" name="Straight Connector 4"/>
          <p:cNvCxnSpPr/>
          <p:nvPr/>
        </p:nvCxnSpPr>
        <p:spPr>
          <a:xfrm flipH="1">
            <a:off x="4222116" y="4327813"/>
            <a:ext cx="1241369" cy="0"/>
          </a:xfrm>
          <a:prstGeom prst="line">
            <a:avLst/>
          </a:prstGeom>
          <a:noFill/>
          <a:ln w="25400" cap="flat" cmpd="sng" algn="ctr">
            <a:solidFill>
              <a:srgbClr val="526188"/>
            </a:solidFill>
            <a:prstDash val="lgDash"/>
            <a:headEnd type="oval" w="lg" len="lg"/>
            <a:tailEnd type="oval" w="lg" len="lg"/>
          </a:ln>
          <a:effectLst/>
        </p:spPr>
      </p:cxnSp>
      <p:sp>
        <p:nvSpPr>
          <p:cNvPr id="54" name="Rectangle 18"/>
          <p:cNvSpPr/>
          <p:nvPr/>
        </p:nvSpPr>
        <p:spPr>
          <a:xfrm>
            <a:off x="7626350" y="2390140"/>
            <a:ext cx="3438525" cy="582295"/>
          </a:xfrm>
          <a:prstGeom prst="rect">
            <a:avLst/>
          </a:prstGeom>
        </p:spPr>
        <p:txBody>
          <a:bodyPr wrap="square" lIns="91428" tIns="45714" rIns="91428" bIns="45714">
            <a:spAutoFit/>
          </a:bodyPr>
          <a:lstStyle/>
          <a:p>
            <a:pPr fontAlgn="base">
              <a:spcBef>
                <a:spcPct val="0"/>
              </a:spcBef>
              <a:spcAft>
                <a:spcPct val="0"/>
              </a:spcAft>
            </a:pPr>
            <a:r>
              <a:rPr lang="zh-CN" altLang="en-US" sz="3200" b="1" dirty="0">
                <a:solidFill>
                  <a:srgbClr val="E7C7A0"/>
                </a:solidFill>
                <a:latin typeface="黑体" panose="02010609060101010101" charset="-122"/>
                <a:ea typeface="黑体" panose="02010609060101010101" charset="-122"/>
                <a:sym typeface="+mn-lt"/>
              </a:rPr>
              <a:t>分析问题</a:t>
            </a:r>
            <a:endParaRPr lang="zh-CN" altLang="en-US" sz="3200" b="1" dirty="0">
              <a:solidFill>
                <a:srgbClr val="E7C7A0"/>
              </a:solidFill>
              <a:latin typeface="黑体" panose="02010609060101010101" charset="-122"/>
              <a:ea typeface="黑体" panose="02010609060101010101" charset="-122"/>
              <a:sym typeface="+mn-lt"/>
            </a:endParaRPr>
          </a:p>
        </p:txBody>
      </p:sp>
      <p:sp>
        <p:nvSpPr>
          <p:cNvPr id="58" name="Rectangle 22"/>
          <p:cNvSpPr/>
          <p:nvPr/>
        </p:nvSpPr>
        <p:spPr>
          <a:xfrm>
            <a:off x="2288718" y="1232306"/>
            <a:ext cx="1723630" cy="520700"/>
          </a:xfrm>
          <a:prstGeom prst="rect">
            <a:avLst/>
          </a:prstGeom>
        </p:spPr>
        <p:txBody>
          <a:bodyPr wrap="square" lIns="91428" tIns="45714" rIns="91428" bIns="45714">
            <a:spAutoFit/>
          </a:bodyPr>
          <a:lstStyle/>
          <a:p>
            <a:pPr algn="r" fontAlgn="base">
              <a:spcBef>
                <a:spcPct val="0"/>
              </a:spcBef>
              <a:spcAft>
                <a:spcPct val="0"/>
              </a:spcAft>
            </a:pPr>
            <a:r>
              <a:rPr lang="zh-CN" altLang="en-US" sz="2800" b="1" dirty="0">
                <a:solidFill>
                  <a:srgbClr val="526188"/>
                </a:solidFill>
                <a:latin typeface="黑体" panose="02010609060101010101" charset="-122"/>
                <a:ea typeface="黑体" panose="02010609060101010101" charset="-122"/>
                <a:sym typeface="+mn-lt"/>
              </a:rPr>
              <a:t>提出问题</a:t>
            </a:r>
            <a:endParaRPr lang="zh-CN" altLang="en-US" sz="2800" b="1" dirty="0">
              <a:solidFill>
                <a:srgbClr val="526188"/>
              </a:solidFill>
              <a:latin typeface="黑体" panose="02010609060101010101" charset="-122"/>
              <a:ea typeface="黑体" panose="02010609060101010101" charset="-122"/>
              <a:sym typeface="+mn-lt"/>
            </a:endParaRPr>
          </a:p>
        </p:txBody>
      </p:sp>
      <p:sp>
        <p:nvSpPr>
          <p:cNvPr id="59" name="Rectangle 23"/>
          <p:cNvSpPr/>
          <p:nvPr/>
        </p:nvSpPr>
        <p:spPr>
          <a:xfrm>
            <a:off x="635635" y="1832610"/>
            <a:ext cx="4145915" cy="705485"/>
          </a:xfrm>
          <a:prstGeom prst="rect">
            <a:avLst/>
          </a:prstGeom>
        </p:spPr>
        <p:txBody>
          <a:bodyPr wrap="square" lIns="91428" tIns="45714" rIns="91428" bIns="45714">
            <a:spAutoFit/>
          </a:bodyPr>
          <a:lstStyle/>
          <a:p>
            <a:pPr algn="r" fontAlgn="base">
              <a:lnSpc>
                <a:spcPct val="100000"/>
              </a:lnSpc>
              <a:spcBef>
                <a:spcPct val="0"/>
              </a:spcBef>
              <a:spcAft>
                <a:spcPct val="0"/>
              </a:spcAft>
            </a:pPr>
            <a:r>
              <a:rPr lang="en-US" altLang="zh-CN" sz="2000" dirty="0">
                <a:solidFill>
                  <a:prstClr val="black"/>
                </a:solidFill>
                <a:latin typeface="Franklin Gothic Book" panose="020B0503020102020204"/>
                <a:ea typeface="宋体" panose="02010600030101010101" pitchFamily="2" charset="-122"/>
                <a:sym typeface="+mn-lt"/>
              </a:rPr>
              <a:t>  </a:t>
            </a:r>
            <a:r>
              <a:rPr lang="zh-CN" altLang="en-US" sz="2000" dirty="0">
                <a:solidFill>
                  <a:prstClr val="black"/>
                </a:solidFill>
                <a:latin typeface="黑体" panose="02010609060101010101" charset="-122"/>
                <a:ea typeface="黑体" panose="02010609060101010101" charset="-122"/>
                <a:sym typeface="+mn-lt"/>
              </a:rPr>
              <a:t>人工智能时代劳动教育的内涵是什么？面临哪些问题？如何</a:t>
            </a:r>
            <a:r>
              <a:rPr lang="zh-CN" altLang="en-US" sz="2000" dirty="0">
                <a:solidFill>
                  <a:prstClr val="black"/>
                </a:solidFill>
                <a:latin typeface="黑体" panose="02010609060101010101" charset="-122"/>
                <a:ea typeface="黑体" panose="02010609060101010101" charset="-122"/>
                <a:sym typeface="+mn-lt"/>
              </a:rPr>
              <a:t>推进呢？</a:t>
            </a:r>
            <a:endParaRPr lang="zh-CN" altLang="en-US" sz="2000" dirty="0">
              <a:solidFill>
                <a:prstClr val="black"/>
              </a:solidFill>
              <a:latin typeface="黑体" panose="02010609060101010101" charset="-122"/>
              <a:ea typeface="黑体" panose="02010609060101010101" charset="-122"/>
              <a:sym typeface="+mn-lt"/>
            </a:endParaRPr>
          </a:p>
        </p:txBody>
      </p:sp>
      <p:sp>
        <p:nvSpPr>
          <p:cNvPr id="60" name="Rectangle 24"/>
          <p:cNvSpPr/>
          <p:nvPr/>
        </p:nvSpPr>
        <p:spPr>
          <a:xfrm>
            <a:off x="2288718" y="3806896"/>
            <a:ext cx="1723630" cy="520700"/>
          </a:xfrm>
          <a:prstGeom prst="rect">
            <a:avLst/>
          </a:prstGeom>
        </p:spPr>
        <p:txBody>
          <a:bodyPr wrap="square" lIns="91428" tIns="45714" rIns="91428" bIns="45714">
            <a:spAutoFit/>
          </a:bodyPr>
          <a:lstStyle/>
          <a:p>
            <a:pPr algn="r" fontAlgn="base">
              <a:spcBef>
                <a:spcPct val="0"/>
              </a:spcBef>
              <a:spcAft>
                <a:spcPct val="0"/>
              </a:spcAft>
            </a:pPr>
            <a:r>
              <a:rPr lang="zh-CN" altLang="en-US" sz="2800" dirty="0">
                <a:solidFill>
                  <a:srgbClr val="526188"/>
                </a:solidFill>
                <a:latin typeface="黑体" panose="02010609060101010101" charset="-122"/>
                <a:ea typeface="黑体" panose="02010609060101010101" charset="-122"/>
                <a:sym typeface="+mn-lt"/>
              </a:rPr>
              <a:t>解决问题</a:t>
            </a:r>
            <a:endParaRPr lang="zh-CN" altLang="en-US" sz="2800" dirty="0">
              <a:solidFill>
                <a:srgbClr val="526188"/>
              </a:solidFill>
              <a:latin typeface="黑体" panose="02010609060101010101" charset="-122"/>
              <a:ea typeface="黑体" panose="02010609060101010101" charset="-122"/>
              <a:sym typeface="+mn-lt"/>
            </a:endParaRPr>
          </a:p>
        </p:txBody>
      </p:sp>
      <p:sp>
        <p:nvSpPr>
          <p:cNvPr id="11" name="文本框 10"/>
          <p:cNvSpPr txBox="1"/>
          <p:nvPr/>
        </p:nvSpPr>
        <p:spPr>
          <a:xfrm>
            <a:off x="5615305" y="1379855"/>
            <a:ext cx="488950" cy="595630"/>
          </a:xfrm>
          <a:prstGeom prst="rect">
            <a:avLst/>
          </a:prstGeom>
          <a:noFill/>
        </p:spPr>
        <p:txBody>
          <a:bodyPr wrap="none" rtlCol="0">
            <a:noAutofit/>
          </a:bodyPr>
          <a:p>
            <a:r>
              <a:rPr lang="en-US" altLang="zh-CN" sz="3200">
                <a:solidFill>
                  <a:schemeClr val="bg1"/>
                </a:solidFill>
              </a:rPr>
              <a:t>1</a:t>
            </a:r>
            <a:endParaRPr lang="en-US" altLang="zh-CN" sz="3200">
              <a:solidFill>
                <a:schemeClr val="bg1"/>
              </a:solidFill>
            </a:endParaRPr>
          </a:p>
        </p:txBody>
      </p:sp>
      <p:sp>
        <p:nvSpPr>
          <p:cNvPr id="12" name="文本框 11"/>
          <p:cNvSpPr txBox="1"/>
          <p:nvPr/>
        </p:nvSpPr>
        <p:spPr>
          <a:xfrm>
            <a:off x="5520055" y="2722880"/>
            <a:ext cx="473710" cy="752475"/>
          </a:xfrm>
          <a:prstGeom prst="rect">
            <a:avLst/>
          </a:prstGeom>
          <a:noFill/>
        </p:spPr>
        <p:txBody>
          <a:bodyPr wrap="none" rtlCol="0">
            <a:noAutofit/>
          </a:bodyPr>
          <a:p>
            <a:r>
              <a:rPr lang="en-US" altLang="zh-CN" sz="3200">
                <a:solidFill>
                  <a:schemeClr val="bg1"/>
                </a:solidFill>
              </a:rPr>
              <a:t>2</a:t>
            </a:r>
            <a:endParaRPr lang="en-US" altLang="zh-CN" sz="3200">
              <a:solidFill>
                <a:schemeClr val="bg1"/>
              </a:solidFill>
            </a:endParaRPr>
          </a:p>
        </p:txBody>
      </p:sp>
      <p:sp>
        <p:nvSpPr>
          <p:cNvPr id="13" name="文本框 12"/>
          <p:cNvSpPr txBox="1"/>
          <p:nvPr/>
        </p:nvSpPr>
        <p:spPr>
          <a:xfrm>
            <a:off x="5654040" y="4100830"/>
            <a:ext cx="499110" cy="583565"/>
          </a:xfrm>
          <a:prstGeom prst="rect">
            <a:avLst/>
          </a:prstGeom>
          <a:noFill/>
        </p:spPr>
        <p:txBody>
          <a:bodyPr wrap="square" rtlCol="0">
            <a:spAutoFit/>
          </a:bodyPr>
          <a:p>
            <a:r>
              <a:rPr lang="en-US" altLang="zh-CN" sz="3200">
                <a:solidFill>
                  <a:schemeClr val="bg1"/>
                </a:solidFill>
              </a:rPr>
              <a:t>3</a:t>
            </a:r>
            <a:endParaRPr lang="en-US" altLang="zh-CN" sz="3200">
              <a:solidFill>
                <a:schemeClr val="bg1"/>
              </a:solidFill>
            </a:endParaRPr>
          </a:p>
        </p:txBody>
      </p:sp>
      <p:sp>
        <p:nvSpPr>
          <p:cNvPr id="14" name="文本框 13"/>
          <p:cNvSpPr txBox="1"/>
          <p:nvPr/>
        </p:nvSpPr>
        <p:spPr>
          <a:xfrm>
            <a:off x="7947660" y="2972435"/>
            <a:ext cx="3268345" cy="1014730"/>
          </a:xfrm>
          <a:prstGeom prst="rect">
            <a:avLst/>
          </a:prstGeom>
          <a:noFill/>
        </p:spPr>
        <p:txBody>
          <a:bodyPr wrap="square" rtlCol="0">
            <a:spAutoFit/>
          </a:bodyPr>
          <a:p>
            <a:r>
              <a:rPr lang="zh-CN" altLang="en-US" sz="2000">
                <a:latin typeface="黑体" panose="02010609060101010101" charset="-122"/>
                <a:ea typeface="黑体" panose="02010609060101010101" charset="-122"/>
              </a:rPr>
              <a:t>探讨新</a:t>
            </a:r>
            <a:r>
              <a:rPr lang="zh-CN" altLang="en-US" sz="2000">
                <a:latin typeface="黑体" panose="02010609060101010101" charset="-122"/>
                <a:ea typeface="黑体" panose="02010609060101010101" charset="-122"/>
              </a:rPr>
              <a:t>内涵</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抓住新</a:t>
            </a:r>
            <a:r>
              <a:rPr lang="zh-CN" altLang="en-US" sz="2000">
                <a:latin typeface="黑体" panose="02010609060101010101" charset="-122"/>
                <a:ea typeface="黑体" panose="02010609060101010101" charset="-122"/>
              </a:rPr>
              <a:t>问题</a:t>
            </a:r>
            <a:endParaRPr lang="zh-CN" altLang="en-US" sz="2000">
              <a:latin typeface="黑体" panose="02010609060101010101" charset="-122"/>
              <a:ea typeface="黑体" panose="02010609060101010101" charset="-122"/>
            </a:endParaRPr>
          </a:p>
          <a:p>
            <a:r>
              <a:rPr lang="zh-CN" altLang="en-US" sz="2000">
                <a:latin typeface="黑体" panose="02010609060101010101" charset="-122"/>
                <a:ea typeface="黑体" panose="02010609060101010101" charset="-122"/>
              </a:rPr>
              <a:t>尝试去</a:t>
            </a:r>
            <a:r>
              <a:rPr lang="zh-CN" altLang="en-US" sz="2000">
                <a:latin typeface="黑体" panose="02010609060101010101" charset="-122"/>
                <a:ea typeface="黑体" panose="02010609060101010101" charset="-122"/>
              </a:rPr>
              <a:t>开展</a:t>
            </a:r>
            <a:endParaRPr lang="zh-CN" altLang="en-US" sz="2000">
              <a:latin typeface="黑体" panose="02010609060101010101" charset="-122"/>
              <a:ea typeface="黑体" panose="02010609060101010101" charset="-122"/>
            </a:endParaRPr>
          </a:p>
        </p:txBody>
      </p:sp>
      <p:sp>
        <p:nvSpPr>
          <p:cNvPr id="15" name="文本框 14"/>
          <p:cNvSpPr txBox="1"/>
          <p:nvPr/>
        </p:nvSpPr>
        <p:spPr>
          <a:xfrm>
            <a:off x="551815" y="4439920"/>
            <a:ext cx="4549775" cy="398780"/>
          </a:xfrm>
          <a:prstGeom prst="rect">
            <a:avLst/>
          </a:prstGeom>
          <a:noFill/>
        </p:spPr>
        <p:txBody>
          <a:bodyPr wrap="square" rtlCol="0" anchor="t">
            <a:spAutoFit/>
          </a:bodyPr>
          <a:p>
            <a:r>
              <a:rPr lang="zh-CN" altLang="en-US" sz="2000">
                <a:latin typeface="黑体" panose="02010609060101010101" charset="-122"/>
                <a:ea typeface="黑体" panose="02010609060101010101" charset="-122"/>
                <a:cs typeface="黑体" panose="02010609060101010101" charset="-122"/>
              </a:rPr>
              <a:t> 人工智能背景下劳动教育的推进路径</a:t>
            </a:r>
            <a:endParaRPr lang="zh-CN" altLang="en-US" sz="200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75" y="1784350"/>
            <a:ext cx="4406265" cy="4231640"/>
            <a:chOff x="6698566" y="879190"/>
            <a:chExt cx="5376171" cy="5485135"/>
          </a:xfrm>
        </p:grpSpPr>
        <p:pic>
          <p:nvPicPr>
            <p:cNvPr id="7" name="图片 6"/>
            <p:cNvPicPr>
              <a:picLocks noChangeAspect="1"/>
            </p:cNvPicPr>
            <p:nvPr/>
          </p:nvPicPr>
          <p:blipFill>
            <a:blip r:embed="rId1"/>
            <a:stretch>
              <a:fillRect/>
            </a:stretch>
          </p:blipFill>
          <p:spPr>
            <a:xfrm>
              <a:off x="8811925" y="5470844"/>
              <a:ext cx="573074" cy="652329"/>
            </a:xfrm>
            <a:prstGeom prst="rect">
              <a:avLst/>
            </a:prstGeom>
          </p:spPr>
        </p:pic>
        <p:pic>
          <p:nvPicPr>
            <p:cNvPr id="8" name="图片 7"/>
            <p:cNvPicPr>
              <a:picLocks noChangeAspect="1"/>
            </p:cNvPicPr>
            <p:nvPr/>
          </p:nvPicPr>
          <p:blipFill>
            <a:blip r:embed="rId2"/>
            <a:stretch>
              <a:fillRect/>
            </a:stretch>
          </p:blipFill>
          <p:spPr>
            <a:xfrm>
              <a:off x="7483297" y="4565510"/>
              <a:ext cx="1438781" cy="1231499"/>
            </a:xfrm>
            <a:prstGeom prst="rect">
              <a:avLst/>
            </a:prstGeom>
          </p:spPr>
        </p:pic>
        <p:pic>
          <p:nvPicPr>
            <p:cNvPr id="9" name="图片 8"/>
            <p:cNvPicPr>
              <a:picLocks noChangeAspect="1"/>
            </p:cNvPicPr>
            <p:nvPr/>
          </p:nvPicPr>
          <p:blipFill>
            <a:blip r:embed="rId3"/>
            <a:stretch>
              <a:fillRect/>
            </a:stretch>
          </p:blipFill>
          <p:spPr>
            <a:xfrm>
              <a:off x="6698566" y="879190"/>
              <a:ext cx="3828620" cy="3298222"/>
            </a:xfrm>
            <a:prstGeom prst="rect">
              <a:avLst/>
            </a:prstGeom>
          </p:spPr>
        </p:pic>
        <p:pic>
          <p:nvPicPr>
            <p:cNvPr id="10" name="图片 9"/>
            <p:cNvPicPr>
              <a:picLocks noChangeAspect="1"/>
            </p:cNvPicPr>
            <p:nvPr/>
          </p:nvPicPr>
          <p:blipFill>
            <a:blip r:embed="rId4">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5"/>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680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a:effectLst>
                  <a:outerShdw blurRad="50800" dist="38100" dir="5400000" algn="t" rotWithShape="0">
                    <a:prstClr val="black">
                      <a:alpha val="40000"/>
                    </a:prstClr>
                  </a:outerShdw>
                </a:effectLst>
                <a:cs typeface="+mn-ea"/>
                <a:sym typeface="+mn-lt"/>
              </a:rPr>
              <a:t>核心</a:t>
            </a:r>
            <a:r>
              <a:rPr lang="zh-CN" altLang="en-US" sz="6600" dirty="0">
                <a:effectLst>
                  <a:outerShdw blurRad="50800" dist="38100" dir="5400000" algn="t" rotWithShape="0">
                    <a:prstClr val="black">
                      <a:alpha val="40000"/>
                    </a:prstClr>
                  </a:outerShdw>
                </a:effectLst>
                <a:cs typeface="+mn-ea"/>
                <a:sym typeface="+mn-lt"/>
              </a:rPr>
              <a:t>观点</a:t>
            </a:r>
            <a:endParaRPr lang="zh-CN" altLang="en-US" sz="6600" dirty="0">
              <a:effectLst>
                <a:outerShdw blurRad="50800" dist="38100" dir="5400000" algn="t" rotWithShape="0">
                  <a:prstClr val="black">
                    <a:alpha val="40000"/>
                  </a:prst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6246495" cy="583565"/>
            <a:chOff x="384176" y="265897"/>
            <a:chExt cx="6246495" cy="583565"/>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824866" y="265897"/>
              <a:ext cx="5805805" cy="583565"/>
            </a:xfrm>
            <a:prstGeom prst="rect">
              <a:avLst/>
            </a:prstGeom>
            <a:noFill/>
          </p:spPr>
          <p:txBody>
            <a:bodyPr wrap="square" rtlCol="0">
              <a:spAutoFit/>
            </a:bodyPr>
            <a:lstStyle/>
            <a:p>
              <a:pPr algn="dist"/>
              <a:r>
                <a:rPr lang="zh-CN" altLang="en-US" sz="3200" b="1" dirty="0">
                  <a:solidFill>
                    <a:srgbClr val="526188"/>
                  </a:solidFill>
                  <a:cs typeface="+mn-ea"/>
                  <a:sym typeface="+mn-lt"/>
                </a:rPr>
                <a:t>人工智能时代劳动教育的内涵</a:t>
              </a:r>
              <a:endParaRPr lang="zh-CN" altLang="en-US" sz="3200" b="1" dirty="0">
                <a:solidFill>
                  <a:srgbClr val="526188"/>
                </a:solidFill>
                <a:cs typeface="+mn-ea"/>
                <a:sym typeface="+mn-lt"/>
              </a:endParaRPr>
            </a:p>
          </p:txBody>
        </p:sp>
      </p:grpSp>
      <p:grpSp>
        <p:nvGrpSpPr>
          <p:cNvPr id="8" name="组合 7"/>
          <p:cNvGrpSpPr/>
          <p:nvPr/>
        </p:nvGrpSpPr>
        <p:grpSpPr>
          <a:xfrm>
            <a:off x="1047750" y="1466569"/>
            <a:ext cx="3789293" cy="1962431"/>
            <a:chOff x="1047750" y="1466569"/>
            <a:chExt cx="3789293" cy="1962431"/>
          </a:xfrm>
        </p:grpSpPr>
        <p:grpSp>
          <p:nvGrpSpPr>
            <p:cNvPr id="6" name="组合 5"/>
            <p:cNvGrpSpPr/>
            <p:nvPr/>
          </p:nvGrpSpPr>
          <p:grpSpPr>
            <a:xfrm>
              <a:off x="1047750" y="1466850"/>
              <a:ext cx="3789293" cy="1962150"/>
              <a:chOff x="1047750" y="1466850"/>
              <a:chExt cx="3789293" cy="1962150"/>
            </a:xfrm>
          </p:grpSpPr>
          <p:sp>
            <p:nvSpPr>
              <p:cNvPr id="3" name="矩形 2"/>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直角三角形 4"/>
              <p:cNvSpPr/>
              <p:nvPr/>
            </p:nvSpPr>
            <p:spPr>
              <a:xfrm rot="5400000">
                <a:off x="1294765" y="1238885"/>
                <a:ext cx="706120" cy="1177925"/>
              </a:xfrm>
              <a:prstGeom prst="r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047750" y="1466569"/>
              <a:ext cx="966470" cy="381635"/>
            </a:xfrm>
            <a:prstGeom prst="rect">
              <a:avLst/>
            </a:prstGeom>
            <a:noFill/>
          </p:spPr>
          <p:txBody>
            <a:bodyPr wrap="square" rtlCol="0">
              <a:no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41" name="组合 40"/>
          <p:cNvGrpSpPr/>
          <p:nvPr/>
        </p:nvGrpSpPr>
        <p:grpSpPr>
          <a:xfrm>
            <a:off x="3373090" y="3756719"/>
            <a:ext cx="3796337" cy="1965606"/>
            <a:chOff x="1040706" y="1463394"/>
            <a:chExt cx="3796337" cy="1965606"/>
          </a:xfrm>
        </p:grpSpPr>
        <p:grpSp>
          <p:nvGrpSpPr>
            <p:cNvPr id="42" name="组合 41"/>
            <p:cNvGrpSpPr/>
            <p:nvPr/>
          </p:nvGrpSpPr>
          <p:grpSpPr>
            <a:xfrm>
              <a:off x="1040706" y="1466850"/>
              <a:ext cx="3796337" cy="1962150"/>
              <a:chOff x="1040706" y="1466850"/>
              <a:chExt cx="3796337" cy="1962150"/>
            </a:xfrm>
          </p:grpSpPr>
          <p:sp>
            <p:nvSpPr>
              <p:cNvPr id="44" name="矩形 43"/>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直角三角形 44"/>
              <p:cNvSpPr/>
              <p:nvPr/>
            </p:nvSpPr>
            <p:spPr>
              <a:xfrm rot="5400000">
                <a:off x="1256923" y="1259205"/>
                <a:ext cx="691515" cy="1123950"/>
              </a:xfrm>
              <a:prstGeom prst="r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p:cNvSpPr txBox="1"/>
            <p:nvPr/>
          </p:nvSpPr>
          <p:spPr>
            <a:xfrm>
              <a:off x="1047560" y="1463394"/>
              <a:ext cx="1391531"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46" name="组合 45"/>
          <p:cNvGrpSpPr/>
          <p:nvPr/>
        </p:nvGrpSpPr>
        <p:grpSpPr>
          <a:xfrm>
            <a:off x="5559379" y="1417320"/>
            <a:ext cx="3796655" cy="2011680"/>
            <a:chOff x="1040388" y="1417320"/>
            <a:chExt cx="3796655" cy="2011680"/>
          </a:xfrm>
        </p:grpSpPr>
        <p:grpSp>
          <p:nvGrpSpPr>
            <p:cNvPr id="47" name="组合 46"/>
            <p:cNvGrpSpPr/>
            <p:nvPr/>
          </p:nvGrpSpPr>
          <p:grpSpPr>
            <a:xfrm>
              <a:off x="1040388" y="1466850"/>
              <a:ext cx="3796655" cy="1962150"/>
              <a:chOff x="1040388" y="1466850"/>
              <a:chExt cx="3796655" cy="1962150"/>
            </a:xfrm>
          </p:grpSpPr>
          <p:sp>
            <p:nvSpPr>
              <p:cNvPr id="49" name="矩形 48"/>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直角三角形 49"/>
              <p:cNvSpPr/>
              <p:nvPr/>
            </p:nvSpPr>
            <p:spPr>
              <a:xfrm rot="5400000">
                <a:off x="1273433" y="1242060"/>
                <a:ext cx="706120" cy="1172210"/>
              </a:xfrm>
              <a:prstGeom prst="r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1067058" y="1417320"/>
              <a:ext cx="1118870" cy="327025"/>
            </a:xfrm>
            <a:prstGeom prst="rect">
              <a:avLst/>
            </a:prstGeom>
            <a:noFill/>
          </p:spPr>
          <p:txBody>
            <a:bodyPr wrap="square" rtlCol="0">
              <a:no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51" name="组合 50"/>
          <p:cNvGrpSpPr/>
          <p:nvPr/>
        </p:nvGrpSpPr>
        <p:grpSpPr>
          <a:xfrm>
            <a:off x="7899125" y="3760175"/>
            <a:ext cx="3789293" cy="1962150"/>
            <a:chOff x="1047750" y="1466850"/>
            <a:chExt cx="3789293" cy="1962150"/>
          </a:xfrm>
        </p:grpSpPr>
        <p:grpSp>
          <p:nvGrpSpPr>
            <p:cNvPr id="52" name="组合 51"/>
            <p:cNvGrpSpPr/>
            <p:nvPr/>
          </p:nvGrpSpPr>
          <p:grpSpPr>
            <a:xfrm>
              <a:off x="1047750" y="1466850"/>
              <a:ext cx="3789293" cy="1962150"/>
              <a:chOff x="1047750" y="1466850"/>
              <a:chExt cx="3789293" cy="1962150"/>
            </a:xfrm>
          </p:grpSpPr>
          <p:sp>
            <p:nvSpPr>
              <p:cNvPr id="54" name="矩形 53"/>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直角三角形 54"/>
              <p:cNvSpPr/>
              <p:nvPr/>
            </p:nvSpPr>
            <p:spPr>
              <a:xfrm rot="5400000">
                <a:off x="1235075" y="1299210"/>
                <a:ext cx="791845" cy="1143635"/>
              </a:xfrm>
              <a:prstGeom prst="r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文本框 52"/>
            <p:cNvSpPr txBox="1"/>
            <p:nvPr/>
          </p:nvSpPr>
          <p:spPr>
            <a:xfrm>
              <a:off x="1067328" y="1521814"/>
              <a:ext cx="1391531"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sp>
        <p:nvSpPr>
          <p:cNvPr id="2" name="文本框 1"/>
          <p:cNvSpPr txBox="1"/>
          <p:nvPr/>
        </p:nvSpPr>
        <p:spPr>
          <a:xfrm>
            <a:off x="1557020" y="1740535"/>
            <a:ext cx="3071495" cy="706755"/>
          </a:xfrm>
          <a:prstGeom prst="rect">
            <a:avLst/>
          </a:prstGeom>
          <a:noFill/>
        </p:spPr>
        <p:txBody>
          <a:bodyPr wrap="square" rtlCol="0" anchor="t">
            <a:spAutoFit/>
          </a:bodyPr>
          <a:p>
            <a:r>
              <a:rPr lang="zh-CN" altLang="en-US" sz="2000">
                <a:latin typeface="黑体" panose="02010609060101010101" charset="-122"/>
                <a:ea typeface="黑体" panose="02010609060101010101" charset="-122"/>
              </a:rPr>
              <a:t>人工智能时代劳动教育要以培养</a:t>
            </a:r>
            <a:r>
              <a:rPr lang="zh-CN" altLang="en-US" sz="2000">
                <a:solidFill>
                  <a:srgbClr val="C00000"/>
                </a:solidFill>
                <a:latin typeface="黑体" panose="02010609060101010101" charset="-122"/>
                <a:ea typeface="黑体" panose="02010609060101010101" charset="-122"/>
              </a:rPr>
              <a:t>复合型人才</a:t>
            </a:r>
            <a:r>
              <a:rPr lang="zh-CN" altLang="en-US" sz="2000">
                <a:latin typeface="黑体" panose="02010609060101010101" charset="-122"/>
                <a:ea typeface="黑体" panose="02010609060101010101" charset="-122"/>
              </a:rPr>
              <a:t>为目标</a:t>
            </a:r>
            <a:endParaRPr lang="zh-CN" altLang="en-US" sz="2000">
              <a:latin typeface="黑体" panose="02010609060101010101" charset="-122"/>
              <a:ea typeface="黑体" panose="02010609060101010101" charset="-122"/>
            </a:endParaRPr>
          </a:p>
        </p:txBody>
      </p:sp>
      <p:sp>
        <p:nvSpPr>
          <p:cNvPr id="9" name="文本框 8"/>
          <p:cNvSpPr txBox="1"/>
          <p:nvPr/>
        </p:nvSpPr>
        <p:spPr>
          <a:xfrm>
            <a:off x="1184275" y="2614930"/>
            <a:ext cx="344424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传统（劳动技能）</a:t>
            </a:r>
            <a:r>
              <a:rPr lang="en-US" altLang="zh-CN">
                <a:solidFill>
                  <a:srgbClr val="C00000"/>
                </a:solidFill>
                <a:latin typeface="楷体" panose="02010609060101010101" charset="-122"/>
                <a:ea typeface="楷体" panose="02010609060101010101" charset="-122"/>
                <a:cs typeface="楷体" panose="02010609060101010101" charset="-122"/>
              </a:rPr>
              <a:t>VS</a:t>
            </a:r>
            <a:r>
              <a:rPr lang="zh-CN" altLang="en-US">
                <a:latin typeface="楷体" panose="02010609060101010101" charset="-122"/>
                <a:ea typeface="楷体" panose="02010609060101010101" charset="-122"/>
                <a:cs typeface="楷体" panose="02010609060101010101" charset="-122"/>
              </a:rPr>
              <a:t>人工智能（综合能力和素养）</a:t>
            </a:r>
            <a:endParaRPr lang="zh-CN" altLang="en-US">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6075045" y="1744345"/>
            <a:ext cx="3338195" cy="706755"/>
          </a:xfrm>
          <a:prstGeom prst="rect">
            <a:avLst/>
          </a:prstGeom>
          <a:noFill/>
        </p:spPr>
        <p:txBody>
          <a:bodyPr wrap="square" rtlCol="0">
            <a:spAutoFit/>
          </a:bodyPr>
          <a:p>
            <a:r>
              <a:rPr lang="zh-CN" altLang="en-US" sz="2000">
                <a:latin typeface="黑体" panose="02010609060101010101" charset="-122"/>
                <a:ea typeface="黑体" panose="02010609060101010101" charset="-122"/>
              </a:rPr>
              <a:t>人工智能时代劳动教育要以提升学生</a:t>
            </a:r>
            <a:r>
              <a:rPr lang="zh-CN" altLang="en-US" sz="2000">
                <a:solidFill>
                  <a:srgbClr val="C00000"/>
                </a:solidFill>
                <a:latin typeface="黑体" panose="02010609060101010101" charset="-122"/>
                <a:ea typeface="黑体" panose="02010609060101010101" charset="-122"/>
              </a:rPr>
              <a:t>思维能力</a:t>
            </a:r>
            <a:r>
              <a:rPr lang="zh-CN" altLang="en-US" sz="2000">
                <a:latin typeface="黑体" panose="02010609060101010101" charset="-122"/>
                <a:ea typeface="黑体" panose="02010609060101010101" charset="-122"/>
              </a:rPr>
              <a:t>为要求</a:t>
            </a:r>
            <a:endParaRPr lang="zh-CN" altLang="en-US" sz="2000">
              <a:latin typeface="黑体" panose="02010609060101010101" charset="-122"/>
              <a:ea typeface="黑体" panose="02010609060101010101" charset="-122"/>
            </a:endParaRPr>
          </a:p>
        </p:txBody>
      </p:sp>
      <p:sp>
        <p:nvSpPr>
          <p:cNvPr id="12" name="文本框 11"/>
          <p:cNvSpPr txBox="1"/>
          <p:nvPr/>
        </p:nvSpPr>
        <p:spPr>
          <a:xfrm>
            <a:off x="6000750" y="2614930"/>
            <a:ext cx="3137535"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传统（体力）</a:t>
            </a:r>
            <a:r>
              <a:rPr lang="en-US" altLang="zh-CN">
                <a:solidFill>
                  <a:srgbClr val="C00000"/>
                </a:solidFill>
                <a:latin typeface="楷体" panose="02010609060101010101" charset="-122"/>
                <a:ea typeface="楷体" panose="02010609060101010101" charset="-122"/>
                <a:cs typeface="楷体" panose="02010609060101010101" charset="-122"/>
              </a:rPr>
              <a:t>VS</a:t>
            </a:r>
            <a:r>
              <a:rPr lang="zh-CN" altLang="en-US">
                <a:latin typeface="楷体" panose="02010609060101010101" charset="-122"/>
                <a:ea typeface="楷体" panose="02010609060101010101" charset="-122"/>
                <a:cs typeface="楷体" panose="02010609060101010101" charset="-122"/>
              </a:rPr>
              <a:t>人工智能（思维的缜密性、批判性等）</a:t>
            </a:r>
            <a:endParaRPr lang="zh-CN" altLang="en-US">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3832860" y="4026535"/>
            <a:ext cx="3246120" cy="706755"/>
          </a:xfrm>
          <a:prstGeom prst="rect">
            <a:avLst/>
          </a:prstGeom>
          <a:noFill/>
        </p:spPr>
        <p:txBody>
          <a:bodyPr wrap="square" rtlCol="0" anchor="t">
            <a:spAutoFit/>
          </a:bodyPr>
          <a:p>
            <a:r>
              <a:rPr lang="zh-CN" altLang="en-US" sz="2000">
                <a:latin typeface="黑体" panose="02010609060101010101" charset="-122"/>
                <a:ea typeface="黑体" panose="02010609060101010101" charset="-122"/>
              </a:rPr>
              <a:t>人工智能时代劳动教育要将</a:t>
            </a:r>
            <a:r>
              <a:rPr lang="zh-CN" altLang="en-US" sz="2000">
                <a:solidFill>
                  <a:srgbClr val="C00000"/>
                </a:solidFill>
                <a:latin typeface="黑体" panose="02010609060101010101" charset="-122"/>
                <a:ea typeface="黑体" panose="02010609060101010101" charset="-122"/>
              </a:rPr>
              <a:t>理论和实践相结合</a:t>
            </a:r>
            <a:endParaRPr lang="zh-CN" altLang="en-US" sz="2000">
              <a:solidFill>
                <a:srgbClr val="C00000"/>
              </a:solidFill>
              <a:latin typeface="黑体" panose="02010609060101010101" charset="-122"/>
              <a:ea typeface="黑体" panose="02010609060101010101" charset="-122"/>
            </a:endParaRPr>
          </a:p>
        </p:txBody>
      </p:sp>
      <p:sp>
        <p:nvSpPr>
          <p:cNvPr id="18" name="文本框 17"/>
          <p:cNvSpPr txBox="1"/>
          <p:nvPr/>
        </p:nvSpPr>
        <p:spPr>
          <a:xfrm>
            <a:off x="3580765" y="4843145"/>
            <a:ext cx="3498215"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传统（打扫卫生等实践活动）</a:t>
            </a:r>
            <a:r>
              <a:rPr lang="en-US" altLang="zh-CN">
                <a:solidFill>
                  <a:srgbClr val="C00000"/>
                </a:solidFill>
                <a:latin typeface="楷体" panose="02010609060101010101" charset="-122"/>
                <a:ea typeface="楷体" panose="02010609060101010101" charset="-122"/>
                <a:cs typeface="楷体" panose="02010609060101010101" charset="-122"/>
              </a:rPr>
              <a:t>VS</a:t>
            </a:r>
            <a:r>
              <a:rPr lang="zh-CN" altLang="en-US">
                <a:latin typeface="楷体" panose="02010609060101010101" charset="-122"/>
                <a:ea typeface="楷体" panose="02010609060101010101" charset="-122"/>
                <a:cs typeface="楷体" panose="02010609060101010101" charset="-122"/>
              </a:rPr>
              <a:t>人工智能（融入理论、创造理论）</a:t>
            </a:r>
            <a:endParaRPr lang="zh-CN" altLang="en-US">
              <a:latin typeface="楷体" panose="02010609060101010101" charset="-122"/>
              <a:ea typeface="楷体" panose="02010609060101010101" charset="-122"/>
              <a:cs typeface="楷体" panose="02010609060101010101" charset="-122"/>
            </a:endParaRPr>
          </a:p>
        </p:txBody>
      </p:sp>
      <p:sp>
        <p:nvSpPr>
          <p:cNvPr id="19" name="文本框 18"/>
          <p:cNvSpPr txBox="1"/>
          <p:nvPr/>
        </p:nvSpPr>
        <p:spPr>
          <a:xfrm>
            <a:off x="8461375" y="3989070"/>
            <a:ext cx="3227070" cy="706755"/>
          </a:xfrm>
          <a:prstGeom prst="rect">
            <a:avLst/>
          </a:prstGeom>
          <a:noFill/>
        </p:spPr>
        <p:txBody>
          <a:bodyPr wrap="square" rtlCol="0" anchor="t">
            <a:spAutoFit/>
          </a:bodyPr>
          <a:p>
            <a:r>
              <a:rPr lang="zh-CN" altLang="en-US" sz="2000">
                <a:solidFill>
                  <a:schemeClr val="tx1"/>
                </a:solidFill>
              </a:rPr>
              <a:t>人工智能时代劳动教育的</a:t>
            </a:r>
            <a:r>
              <a:rPr lang="zh-CN" altLang="en-US" sz="2000">
                <a:solidFill>
                  <a:srgbClr val="C00000"/>
                </a:solidFill>
              </a:rPr>
              <a:t>工具有所革新</a:t>
            </a:r>
            <a:endParaRPr lang="zh-CN" altLang="en-US" sz="2000">
              <a:solidFill>
                <a:srgbClr val="C00000"/>
              </a:solidFill>
            </a:endParaRPr>
          </a:p>
        </p:txBody>
      </p:sp>
      <p:sp>
        <p:nvSpPr>
          <p:cNvPr id="20" name="文本框 19"/>
          <p:cNvSpPr txBox="1"/>
          <p:nvPr/>
        </p:nvSpPr>
        <p:spPr>
          <a:xfrm>
            <a:off x="8109585" y="4893310"/>
            <a:ext cx="3578860" cy="645160"/>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传统（力气）</a:t>
            </a:r>
            <a:r>
              <a:rPr lang="en-US" altLang="zh-CN">
                <a:solidFill>
                  <a:srgbClr val="C00000"/>
                </a:solidFill>
                <a:latin typeface="楷体" panose="02010609060101010101" charset="-122"/>
                <a:ea typeface="楷体" panose="02010609060101010101" charset="-122"/>
                <a:cs typeface="楷体" panose="02010609060101010101" charset="-122"/>
              </a:rPr>
              <a:t>VS</a:t>
            </a:r>
            <a:r>
              <a:rPr lang="zh-CN" altLang="en-US">
                <a:latin typeface="楷体" panose="02010609060101010101" charset="-122"/>
                <a:ea typeface="楷体" panose="02010609060101010101" charset="-122"/>
                <a:cs typeface="楷体" panose="02010609060101010101" charset="-122"/>
              </a:rPr>
              <a:t>人工智能（操作智能化工具的能力）</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6076" y="323047"/>
            <a:ext cx="8334375" cy="583565"/>
            <a:chOff x="384176" y="265897"/>
            <a:chExt cx="8334375" cy="583565"/>
          </a:xfrm>
        </p:grpSpPr>
        <p:grpSp>
          <p:nvGrpSpPr>
            <p:cNvPr id="3" name="组合 2"/>
            <p:cNvGrpSpPr/>
            <p:nvPr/>
          </p:nvGrpSpPr>
          <p:grpSpPr>
            <a:xfrm>
              <a:off x="384176" y="307549"/>
              <a:ext cx="377371" cy="507162"/>
              <a:chOff x="899886" y="361978"/>
              <a:chExt cx="377371" cy="507162"/>
            </a:xfrm>
          </p:grpSpPr>
          <p:sp>
            <p:nvSpPr>
              <p:cNvPr id="7" name="等腰三角形 6"/>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28"/>
            <p:cNvSpPr txBox="1"/>
            <p:nvPr/>
          </p:nvSpPr>
          <p:spPr>
            <a:xfrm>
              <a:off x="824866" y="265897"/>
              <a:ext cx="7893685" cy="583565"/>
            </a:xfrm>
            <a:prstGeom prst="rect">
              <a:avLst/>
            </a:prstGeom>
            <a:noFill/>
          </p:spPr>
          <p:txBody>
            <a:bodyPr wrap="square" rtlCol="0">
              <a:spAutoFit/>
            </a:bodyPr>
            <a:lstStyle/>
            <a:p>
              <a:pPr algn="dist"/>
              <a:r>
                <a:rPr lang="zh-CN" altLang="en-US" sz="3200" b="1" dirty="0">
                  <a:solidFill>
                    <a:srgbClr val="526188"/>
                  </a:solidFill>
                  <a:cs typeface="+mn-ea"/>
                  <a:sym typeface="+mn-lt"/>
                </a:rPr>
                <a:t>基于人工智能开展劳动教育面临的问题</a:t>
              </a:r>
              <a:endParaRPr lang="zh-CN" altLang="en-US" sz="3200" b="1" dirty="0">
                <a:solidFill>
                  <a:srgbClr val="526188"/>
                </a:solidFill>
                <a:cs typeface="+mn-ea"/>
                <a:sym typeface="+mn-lt"/>
              </a:endParaRPr>
            </a:p>
          </p:txBody>
        </p:sp>
      </p:grpSp>
      <p:grpSp>
        <p:nvGrpSpPr>
          <p:cNvPr id="9" name="组合 8"/>
          <p:cNvGrpSpPr/>
          <p:nvPr/>
        </p:nvGrpSpPr>
        <p:grpSpPr>
          <a:xfrm>
            <a:off x="4585335" y="2172970"/>
            <a:ext cx="2406015" cy="2211705"/>
            <a:chOff x="7221" y="3422"/>
            <a:chExt cx="4425" cy="4235"/>
          </a:xfrm>
        </p:grpSpPr>
        <p:sp>
          <p:nvSpPr>
            <p:cNvPr id="36" name="Up Arrow 95"/>
            <p:cNvSpPr/>
            <p:nvPr/>
          </p:nvSpPr>
          <p:spPr>
            <a:xfrm rot="18900000" flipH="1" flipV="1">
              <a:off x="10550" y="6536"/>
              <a:ext cx="1097" cy="1048"/>
            </a:xfrm>
            <a:prstGeom prst="upArrow">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dirty="0" smtClean="0">
                <a:ln>
                  <a:noFill/>
                </a:ln>
                <a:solidFill>
                  <a:prstClr val="white"/>
                </a:solidFill>
                <a:effectLst/>
                <a:uLnTx/>
                <a:uFillTx/>
                <a:latin typeface="Franklin Gothic Book" panose="020B0503020102020204"/>
                <a:ea typeface="+mn-ea"/>
                <a:cs typeface="+mn-cs"/>
                <a:sym typeface="+mn-lt"/>
              </a:endParaRPr>
            </a:p>
          </p:txBody>
        </p:sp>
        <p:sp>
          <p:nvSpPr>
            <p:cNvPr id="37" name="Up Arrow 98"/>
            <p:cNvSpPr/>
            <p:nvPr/>
          </p:nvSpPr>
          <p:spPr>
            <a:xfrm rot="2700000" flipV="1">
              <a:off x="7197" y="6585"/>
              <a:ext cx="1097" cy="1048"/>
            </a:xfrm>
            <a:prstGeom prst="upArrow">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dirty="0" smtClean="0">
                <a:ln>
                  <a:noFill/>
                </a:ln>
                <a:solidFill>
                  <a:prstClr val="white"/>
                </a:solidFill>
                <a:effectLst/>
                <a:uLnTx/>
                <a:uFillTx/>
                <a:latin typeface="Franklin Gothic Book" panose="020B0503020102020204"/>
                <a:ea typeface="+mn-ea"/>
                <a:cs typeface="+mn-cs"/>
                <a:sym typeface="+mn-lt"/>
              </a:endParaRPr>
            </a:p>
          </p:txBody>
        </p:sp>
        <p:sp>
          <p:nvSpPr>
            <p:cNvPr id="38" name="Up Arrow 92"/>
            <p:cNvSpPr/>
            <p:nvPr/>
          </p:nvSpPr>
          <p:spPr>
            <a:xfrm rot="2700000" flipH="1">
              <a:off x="10495" y="3446"/>
              <a:ext cx="1097" cy="1048"/>
            </a:xfrm>
            <a:prstGeom prst="upArrow">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dirty="0" smtClean="0">
                <a:ln>
                  <a:noFill/>
                </a:ln>
                <a:solidFill>
                  <a:prstClr val="white"/>
                </a:solidFill>
                <a:effectLst/>
                <a:uLnTx/>
                <a:uFillTx/>
                <a:latin typeface="Franklin Gothic Book" panose="020B0503020102020204"/>
                <a:ea typeface="+mn-ea"/>
                <a:cs typeface="+mn-cs"/>
                <a:sym typeface="+mn-lt"/>
              </a:endParaRPr>
            </a:p>
          </p:txBody>
        </p:sp>
        <p:sp>
          <p:nvSpPr>
            <p:cNvPr id="39" name="Up Arrow 84"/>
            <p:cNvSpPr/>
            <p:nvPr/>
          </p:nvSpPr>
          <p:spPr>
            <a:xfrm rot="18900000">
              <a:off x="7291" y="3468"/>
              <a:ext cx="1097" cy="1048"/>
            </a:xfrm>
            <a:prstGeom prst="upArrow">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900" b="0" i="0" u="none" strike="noStrike" kern="0" cap="none" spc="0" normalizeH="0" baseline="0" noProof="0" dirty="0" smtClean="0">
                <a:ln>
                  <a:noFill/>
                </a:ln>
                <a:solidFill>
                  <a:prstClr val="white"/>
                </a:solidFill>
                <a:effectLst/>
                <a:uLnTx/>
                <a:uFillTx/>
                <a:latin typeface="Franklin Gothic Book" panose="020B0503020102020204"/>
                <a:ea typeface="+mn-ea"/>
                <a:cs typeface="+mn-cs"/>
                <a:sym typeface="+mn-lt"/>
              </a:endParaRPr>
            </a:p>
          </p:txBody>
        </p:sp>
        <p:sp>
          <p:nvSpPr>
            <p:cNvPr id="40" name="Pie 73"/>
            <p:cNvSpPr/>
            <p:nvPr/>
          </p:nvSpPr>
          <p:spPr>
            <a:xfrm>
              <a:off x="7631" y="3745"/>
              <a:ext cx="1759" cy="1759"/>
            </a:xfrm>
            <a:prstGeom prst="pieWedge">
              <a:avLst/>
            </a:prstGeom>
            <a:solidFill>
              <a:srgbClr val="526188"/>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黑体" panose="02010609060101010101" charset="-122"/>
                <a:cs typeface="+mn-ea"/>
                <a:sym typeface="+mn-lt"/>
              </a:endParaRPr>
            </a:p>
          </p:txBody>
        </p:sp>
        <p:sp>
          <p:nvSpPr>
            <p:cNvPr id="41" name="Pie 74"/>
            <p:cNvSpPr/>
            <p:nvPr/>
          </p:nvSpPr>
          <p:spPr>
            <a:xfrm rot="5400000">
              <a:off x="9471" y="3745"/>
              <a:ext cx="1759" cy="1759"/>
            </a:xfrm>
            <a:prstGeom prst="pieWedge">
              <a:avLst/>
            </a:prstGeom>
            <a:solidFill>
              <a:srgbClr val="E7C7A0"/>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黑体" panose="02010609060101010101" charset="-122"/>
                <a:cs typeface="+mn-ea"/>
                <a:sym typeface="+mn-lt"/>
              </a:endParaRPr>
            </a:p>
          </p:txBody>
        </p:sp>
        <p:sp>
          <p:nvSpPr>
            <p:cNvPr id="42" name="Pie 77"/>
            <p:cNvSpPr/>
            <p:nvPr/>
          </p:nvSpPr>
          <p:spPr>
            <a:xfrm rot="16200000">
              <a:off x="7631" y="5585"/>
              <a:ext cx="1759" cy="1759"/>
            </a:xfrm>
            <a:prstGeom prst="pieWedge">
              <a:avLst/>
            </a:prstGeom>
            <a:solidFill>
              <a:srgbClr val="E7C7A0"/>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黑体" panose="02010609060101010101" charset="-122"/>
                <a:cs typeface="+mn-ea"/>
                <a:sym typeface="+mn-lt"/>
              </a:endParaRPr>
            </a:p>
          </p:txBody>
        </p:sp>
        <p:sp>
          <p:nvSpPr>
            <p:cNvPr id="43" name="Pie 75"/>
            <p:cNvSpPr/>
            <p:nvPr/>
          </p:nvSpPr>
          <p:spPr>
            <a:xfrm rot="10800000">
              <a:off x="9471" y="5585"/>
              <a:ext cx="1759" cy="1759"/>
            </a:xfrm>
            <a:prstGeom prst="pieWedge">
              <a:avLst/>
            </a:prstGeom>
            <a:solidFill>
              <a:srgbClr val="526188"/>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Franklin Gothic Book" panose="020B0503020102020204"/>
                <a:ea typeface="黑体" panose="02010609060101010101" charset="-122"/>
                <a:cs typeface="+mn-ea"/>
                <a:sym typeface="+mn-lt"/>
              </a:endParaRPr>
            </a:p>
          </p:txBody>
        </p:sp>
      </p:grpSp>
      <p:sp>
        <p:nvSpPr>
          <p:cNvPr id="12" name="文本框 11"/>
          <p:cNvSpPr txBox="1"/>
          <p:nvPr/>
        </p:nvSpPr>
        <p:spPr>
          <a:xfrm>
            <a:off x="5135880" y="2599690"/>
            <a:ext cx="470535" cy="527685"/>
          </a:xfrm>
          <a:prstGeom prst="rect">
            <a:avLst/>
          </a:prstGeom>
          <a:noFill/>
        </p:spPr>
        <p:txBody>
          <a:bodyPr wrap="none" rtlCol="0">
            <a:noAutofit/>
          </a:bodyPr>
          <a:p>
            <a:r>
              <a:rPr lang="en-US" altLang="zh-CN" sz="3200">
                <a:solidFill>
                  <a:schemeClr val="bg1"/>
                </a:solidFill>
              </a:rPr>
              <a:t>1</a:t>
            </a:r>
            <a:endParaRPr lang="en-US" altLang="zh-CN" sz="3200">
              <a:solidFill>
                <a:schemeClr val="bg1"/>
              </a:solidFill>
            </a:endParaRPr>
          </a:p>
        </p:txBody>
      </p:sp>
      <p:sp>
        <p:nvSpPr>
          <p:cNvPr id="13" name="文本框 12"/>
          <p:cNvSpPr txBox="1"/>
          <p:nvPr/>
        </p:nvSpPr>
        <p:spPr>
          <a:xfrm>
            <a:off x="5974080" y="2599690"/>
            <a:ext cx="380365" cy="521970"/>
          </a:xfrm>
          <a:prstGeom prst="rect">
            <a:avLst/>
          </a:prstGeom>
          <a:noFill/>
        </p:spPr>
        <p:txBody>
          <a:bodyPr wrap="none" rtlCol="0">
            <a:spAutoFit/>
          </a:bodyPr>
          <a:p>
            <a:r>
              <a:rPr lang="en-US" altLang="zh-CN" sz="2800">
                <a:solidFill>
                  <a:schemeClr val="bg1"/>
                </a:solidFill>
              </a:rPr>
              <a:t>2</a:t>
            </a:r>
            <a:endParaRPr lang="en-US" altLang="zh-CN" sz="2800">
              <a:solidFill>
                <a:schemeClr val="bg1"/>
              </a:solidFill>
            </a:endParaRPr>
          </a:p>
        </p:txBody>
      </p:sp>
      <p:sp>
        <p:nvSpPr>
          <p:cNvPr id="14" name="文本框 13"/>
          <p:cNvSpPr txBox="1"/>
          <p:nvPr/>
        </p:nvSpPr>
        <p:spPr>
          <a:xfrm>
            <a:off x="5194935" y="3409950"/>
            <a:ext cx="352425" cy="583565"/>
          </a:xfrm>
          <a:prstGeom prst="rect">
            <a:avLst/>
          </a:prstGeom>
          <a:noFill/>
        </p:spPr>
        <p:txBody>
          <a:bodyPr wrap="square" rtlCol="0">
            <a:spAutoFit/>
          </a:bodyPr>
          <a:p>
            <a:r>
              <a:rPr lang="en-US" altLang="zh-CN" sz="3200">
                <a:solidFill>
                  <a:schemeClr val="bg1"/>
                </a:solidFill>
              </a:rPr>
              <a:t>3</a:t>
            </a:r>
            <a:endParaRPr lang="en-US" altLang="zh-CN" sz="3200">
              <a:solidFill>
                <a:schemeClr val="bg1"/>
              </a:solidFill>
            </a:endParaRPr>
          </a:p>
        </p:txBody>
      </p:sp>
      <p:sp>
        <p:nvSpPr>
          <p:cNvPr id="15" name="文本框 14"/>
          <p:cNvSpPr txBox="1"/>
          <p:nvPr/>
        </p:nvSpPr>
        <p:spPr>
          <a:xfrm>
            <a:off x="5997575" y="3409950"/>
            <a:ext cx="197485" cy="583565"/>
          </a:xfrm>
          <a:prstGeom prst="rect">
            <a:avLst/>
          </a:prstGeom>
          <a:noFill/>
        </p:spPr>
        <p:txBody>
          <a:bodyPr wrap="square" rtlCol="0">
            <a:spAutoFit/>
          </a:bodyPr>
          <a:p>
            <a:r>
              <a:rPr lang="en-US" altLang="zh-CN" sz="3200">
                <a:solidFill>
                  <a:schemeClr val="bg1"/>
                </a:solidFill>
              </a:rPr>
              <a:t>4</a:t>
            </a:r>
            <a:endParaRPr lang="en-US" altLang="zh-CN" sz="3200">
              <a:solidFill>
                <a:schemeClr val="bg1"/>
              </a:solidFill>
            </a:endParaRPr>
          </a:p>
        </p:txBody>
      </p:sp>
      <p:sp>
        <p:nvSpPr>
          <p:cNvPr id="16" name="文本框 15"/>
          <p:cNvSpPr txBox="1"/>
          <p:nvPr/>
        </p:nvSpPr>
        <p:spPr>
          <a:xfrm>
            <a:off x="1901825" y="2025650"/>
            <a:ext cx="3907155" cy="398780"/>
          </a:xfrm>
          <a:prstGeom prst="rect">
            <a:avLst/>
          </a:prstGeom>
          <a:noFill/>
        </p:spPr>
        <p:txBody>
          <a:bodyPr wrap="square" rtlCol="0" anchor="t">
            <a:spAutoFit/>
          </a:bodyPr>
          <a:p>
            <a:r>
              <a:rPr lang="zh-CN" altLang="en-US" sz="2000" b="1">
                <a:solidFill>
                  <a:srgbClr val="526188"/>
                </a:solidFill>
                <a:latin typeface="微软雅黑" panose="020B0503020204020204" pitchFamily="34" charset="-122"/>
                <a:ea typeface="微软雅黑" panose="020B0503020204020204" pitchFamily="34" charset="-122"/>
              </a:rPr>
              <a:t>智能化和生本化的矛盾</a:t>
            </a:r>
            <a:endParaRPr lang="zh-CN" altLang="en-US" sz="2000" b="1">
              <a:solidFill>
                <a:srgbClr val="52618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920230" y="1872615"/>
            <a:ext cx="2525395" cy="398780"/>
          </a:xfrm>
          <a:prstGeom prst="rect">
            <a:avLst/>
          </a:prstGeom>
          <a:noFill/>
        </p:spPr>
        <p:txBody>
          <a:bodyPr wrap="square" rtlCol="0" anchor="t">
            <a:spAutoFit/>
          </a:bodyPr>
          <a:p>
            <a:r>
              <a:rPr lang="zh-CN" altLang="en-US" sz="2000" b="1">
                <a:solidFill>
                  <a:srgbClr val="E7C7A0"/>
                </a:solidFill>
                <a:latin typeface="微软雅黑" panose="020B0503020204020204" pitchFamily="34" charset="-122"/>
                <a:ea typeface="微软雅黑" panose="020B0503020204020204" pitchFamily="34" charset="-122"/>
              </a:rPr>
              <a:t>缺乏专业的教师队伍</a:t>
            </a:r>
            <a:endParaRPr lang="zh-CN" altLang="en-US" sz="2000" b="1">
              <a:solidFill>
                <a:srgbClr val="E7C7A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775460" y="4396105"/>
            <a:ext cx="4032885" cy="398780"/>
          </a:xfrm>
          <a:prstGeom prst="rect">
            <a:avLst/>
          </a:prstGeom>
          <a:noFill/>
        </p:spPr>
        <p:txBody>
          <a:bodyPr wrap="square" rtlCol="0" anchor="t">
            <a:spAutoFit/>
          </a:bodyPr>
          <a:p>
            <a:r>
              <a:rPr lang="zh-CN" altLang="en-US"/>
              <a:t> </a:t>
            </a:r>
            <a:r>
              <a:rPr lang="zh-CN" altLang="en-US" sz="2000" b="1">
                <a:solidFill>
                  <a:srgbClr val="E7C7A0"/>
                </a:solidFill>
              </a:rPr>
              <a:t>技术依赖和独立思考难以平衡</a:t>
            </a:r>
            <a:endParaRPr lang="zh-CN" altLang="en-US" sz="2000" b="1">
              <a:solidFill>
                <a:srgbClr val="E7C7A0"/>
              </a:solidFill>
            </a:endParaRPr>
          </a:p>
        </p:txBody>
      </p:sp>
      <p:sp>
        <p:nvSpPr>
          <p:cNvPr id="19" name="文本框 18"/>
          <p:cNvSpPr txBox="1"/>
          <p:nvPr/>
        </p:nvSpPr>
        <p:spPr>
          <a:xfrm>
            <a:off x="7004050" y="4315460"/>
            <a:ext cx="2997200" cy="398780"/>
          </a:xfrm>
          <a:prstGeom prst="rect">
            <a:avLst/>
          </a:prstGeom>
          <a:noFill/>
        </p:spPr>
        <p:txBody>
          <a:bodyPr wrap="square" rtlCol="0" anchor="t">
            <a:spAutoFit/>
          </a:bodyPr>
          <a:p>
            <a:r>
              <a:rPr lang="zh-CN" altLang="en-US" sz="2000" b="1">
                <a:solidFill>
                  <a:srgbClr val="526188"/>
                </a:solidFill>
              </a:rPr>
              <a:t>陷入“唯智主义”问题</a:t>
            </a:r>
            <a:endParaRPr lang="zh-CN" altLang="en-US" sz="2000" b="1">
              <a:solidFill>
                <a:srgbClr val="526188"/>
              </a:solidFill>
            </a:endParaRPr>
          </a:p>
        </p:txBody>
      </p:sp>
      <p:sp>
        <p:nvSpPr>
          <p:cNvPr id="20" name="文本框 19"/>
          <p:cNvSpPr txBox="1"/>
          <p:nvPr/>
        </p:nvSpPr>
        <p:spPr>
          <a:xfrm>
            <a:off x="1248410" y="2487930"/>
            <a:ext cx="3425190" cy="583565"/>
          </a:xfrm>
          <a:prstGeom prst="rect">
            <a:avLst/>
          </a:prstGeom>
          <a:noFill/>
        </p:spPr>
        <p:txBody>
          <a:bodyPr wrap="square" rtlCol="0">
            <a:spAutoFit/>
          </a:bodyPr>
          <a:p>
            <a:r>
              <a:rPr lang="en-US" altLang="zh-CN" sz="1600"/>
              <a:t>       </a:t>
            </a:r>
            <a:r>
              <a:rPr lang="en-US" altLang="zh-CN" sz="1600">
                <a:solidFill>
                  <a:srgbClr val="C00000"/>
                </a:solidFill>
                <a:latin typeface="黑体" panose="02010609060101010101" charset="-122"/>
                <a:ea typeface="黑体" panose="02010609060101010101" charset="-122"/>
                <a:cs typeface="黑体" panose="02010609060101010101" charset="-122"/>
              </a:rPr>
              <a:t>  </a:t>
            </a:r>
            <a:r>
              <a:rPr lang="zh-CN" altLang="en-US" sz="1600">
                <a:solidFill>
                  <a:srgbClr val="C00000"/>
                </a:solidFill>
                <a:latin typeface="黑体" panose="02010609060101010101" charset="-122"/>
                <a:ea typeface="黑体" panose="02010609060101010101" charset="-122"/>
                <a:cs typeface="黑体" panose="02010609060101010101" charset="-122"/>
              </a:rPr>
              <a:t>人工智能≠人工智能教育</a:t>
            </a:r>
            <a:endParaRPr lang="zh-CN" altLang="en-US" sz="1600">
              <a:solidFill>
                <a:srgbClr val="C00000"/>
              </a:solidFill>
              <a:latin typeface="黑体" panose="02010609060101010101" charset="-122"/>
              <a:ea typeface="黑体" panose="02010609060101010101" charset="-122"/>
              <a:cs typeface="黑体" panose="02010609060101010101" charset="-122"/>
            </a:endParaRPr>
          </a:p>
          <a:p>
            <a:r>
              <a:rPr lang="en-US" altLang="zh-CN" sz="1600">
                <a:latin typeface="黑体" panose="02010609060101010101" charset="-122"/>
                <a:ea typeface="黑体" panose="02010609060101010101" charset="-122"/>
                <a:cs typeface="黑体" panose="02010609060101010101" charset="-122"/>
              </a:rPr>
              <a:t>(</a:t>
            </a:r>
            <a:r>
              <a:rPr lang="zh-CN" altLang="en-US" sz="1600">
                <a:latin typeface="黑体" panose="02010609060101010101" charset="-122"/>
                <a:ea typeface="黑体" panose="02010609060101010101" charset="-122"/>
                <a:cs typeface="黑体" panose="02010609060101010101" charset="-122"/>
              </a:rPr>
              <a:t>技术、心理发展规律、情感体验等）</a:t>
            </a:r>
            <a:endParaRPr lang="zh-CN" altLang="en-US" sz="1600">
              <a:latin typeface="黑体" panose="02010609060101010101" charset="-122"/>
              <a:ea typeface="黑体" panose="02010609060101010101" charset="-122"/>
              <a:cs typeface="黑体" panose="02010609060101010101" charset="-122"/>
            </a:endParaRPr>
          </a:p>
        </p:txBody>
      </p:sp>
      <p:sp>
        <p:nvSpPr>
          <p:cNvPr id="21" name="文本框 20"/>
          <p:cNvSpPr txBox="1"/>
          <p:nvPr/>
        </p:nvSpPr>
        <p:spPr>
          <a:xfrm>
            <a:off x="7428230" y="2424430"/>
            <a:ext cx="3127375" cy="583565"/>
          </a:xfrm>
          <a:prstGeom prst="rect">
            <a:avLst/>
          </a:prstGeom>
          <a:noFill/>
        </p:spPr>
        <p:txBody>
          <a:bodyPr wrap="square" rtlCol="0" anchor="t">
            <a:spAutoFit/>
          </a:bodyPr>
          <a:p>
            <a:r>
              <a:rPr lang="zh-CN" altLang="en-US" sz="1600"/>
              <a:t>精通信息技术和劳动教育两者的专业教师队伍</a:t>
            </a:r>
            <a:endParaRPr lang="zh-CN" altLang="en-US" sz="1600"/>
          </a:p>
        </p:txBody>
      </p:sp>
      <p:sp>
        <p:nvSpPr>
          <p:cNvPr id="22" name="文本框 21"/>
          <p:cNvSpPr txBox="1"/>
          <p:nvPr/>
        </p:nvSpPr>
        <p:spPr>
          <a:xfrm>
            <a:off x="2066290" y="4794885"/>
            <a:ext cx="2741930" cy="583565"/>
          </a:xfrm>
          <a:prstGeom prst="rect">
            <a:avLst/>
          </a:prstGeom>
          <a:noFill/>
        </p:spPr>
        <p:txBody>
          <a:bodyPr wrap="square" rtlCol="0">
            <a:spAutoFit/>
          </a:bodyPr>
          <a:p>
            <a:r>
              <a:rPr lang="zh-CN" altLang="en-US" sz="1600"/>
              <a:t>减轻动手的难度以及负担，却也可能造成</a:t>
            </a:r>
            <a:r>
              <a:rPr lang="zh-CN" altLang="en-US" sz="1600">
                <a:solidFill>
                  <a:srgbClr val="C00000"/>
                </a:solidFill>
              </a:rPr>
              <a:t>不动脑</a:t>
            </a:r>
            <a:endParaRPr lang="zh-CN" altLang="en-US" sz="1600">
              <a:solidFill>
                <a:srgbClr val="C00000"/>
              </a:solidFill>
            </a:endParaRPr>
          </a:p>
        </p:txBody>
      </p:sp>
      <p:sp>
        <p:nvSpPr>
          <p:cNvPr id="23" name="文本框 22"/>
          <p:cNvSpPr txBox="1"/>
          <p:nvPr/>
        </p:nvSpPr>
        <p:spPr>
          <a:xfrm>
            <a:off x="7519670" y="4714240"/>
            <a:ext cx="3729990" cy="583565"/>
          </a:xfrm>
          <a:prstGeom prst="rect">
            <a:avLst/>
          </a:prstGeom>
          <a:noFill/>
        </p:spPr>
        <p:txBody>
          <a:bodyPr wrap="square" rtlCol="0" anchor="t">
            <a:spAutoFit/>
          </a:bodyPr>
          <a:p>
            <a:r>
              <a:rPr lang="zh-CN" altLang="en-US" sz="1600">
                <a:solidFill>
                  <a:srgbClr val="C00000"/>
                </a:solidFill>
              </a:rPr>
              <a:t>偏向智育</a:t>
            </a:r>
            <a:r>
              <a:rPr lang="zh-CN" altLang="en-US" sz="1600"/>
              <a:t>，注重单项灌输、数据检测，而不顾及学生的情感、道德、审美等</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tags/tag1.xml><?xml version="1.0" encoding="utf-8"?>
<p:tagLst xmlns:p="http://schemas.openxmlformats.org/presentationml/2006/main">
  <p:tag name="KSO_WPP_MARK_KEY" val="b9d1702d-87f2-4616-8ce4-6ebbba08702a"/>
  <p:tag name="COMMONDATA" val="eyJoZGlkIjoiMjhlYzVmYjgyN2E0ZDkxMmY1NzNhNjAyNmMzOTIwMjE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qjmjn0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2408</Words>
  <Application>WPS 演示</Application>
  <PresentationFormat>自定义</PresentationFormat>
  <Paragraphs>213</Paragraphs>
  <Slides>18</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Calibri</vt:lpstr>
      <vt:lpstr>黑体</vt:lpstr>
      <vt:lpstr>华文仿宋</vt:lpstr>
      <vt:lpstr>微软雅黑</vt:lpstr>
      <vt:lpstr>Franklin Gothic Book</vt:lpstr>
      <vt:lpstr>楷体</vt:lpstr>
      <vt:lpstr>Arial Unicode MS</vt:lpstr>
      <vt:lpstr>等线</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蓝黄商务</dc:title>
  <dc:creator>第一PPT</dc:creator>
  <cp:keywords>www.1ppt.com</cp:keywords>
  <dc:description>www.1ppt.com</dc:description>
  <cp:lastModifiedBy>楠木</cp:lastModifiedBy>
  <cp:revision>178</cp:revision>
  <dcterms:created xsi:type="dcterms:W3CDTF">2020-03-11T02:21:00Z</dcterms:created>
  <dcterms:modified xsi:type="dcterms:W3CDTF">2022-11-11T07:04:30Z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3223435C5F0342B4A0000EF9CBEBAE9C</vt:lpwstr>
  </property>
</Properties>
</file>